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382" r:id="rId2"/>
    <p:sldId id="479" r:id="rId3"/>
    <p:sldId id="614" r:id="rId4"/>
    <p:sldId id="613" r:id="rId5"/>
    <p:sldId id="477" r:id="rId6"/>
    <p:sldId id="475" r:id="rId7"/>
    <p:sldId id="383" r:id="rId8"/>
    <p:sldId id="476" r:id="rId9"/>
    <p:sldId id="418" r:id="rId10"/>
    <p:sldId id="428" r:id="rId11"/>
    <p:sldId id="486" r:id="rId12"/>
    <p:sldId id="427" r:id="rId13"/>
    <p:sldId id="490" r:id="rId14"/>
    <p:sldId id="523" r:id="rId15"/>
    <p:sldId id="524" r:id="rId16"/>
    <p:sldId id="491" r:id="rId17"/>
    <p:sldId id="526" r:id="rId18"/>
    <p:sldId id="527" r:id="rId19"/>
    <p:sldId id="528" r:id="rId20"/>
    <p:sldId id="617" r:id="rId21"/>
    <p:sldId id="618" r:id="rId22"/>
    <p:sldId id="505" r:id="rId23"/>
    <p:sldId id="506" r:id="rId24"/>
    <p:sldId id="513" r:id="rId25"/>
    <p:sldId id="514" r:id="rId26"/>
    <p:sldId id="515" r:id="rId27"/>
    <p:sldId id="516" r:id="rId28"/>
    <p:sldId id="517" r:id="rId29"/>
    <p:sldId id="518" r:id="rId30"/>
    <p:sldId id="519" r:id="rId31"/>
    <p:sldId id="372" r:id="rId32"/>
    <p:sldId id="374" r:id="rId33"/>
    <p:sldId id="375" r:id="rId34"/>
    <p:sldId id="376" r:id="rId35"/>
    <p:sldId id="377" r:id="rId36"/>
    <p:sldId id="378" r:id="rId37"/>
    <p:sldId id="384" r:id="rId38"/>
    <p:sldId id="373" r:id="rId39"/>
    <p:sldId id="564" r:id="rId40"/>
    <p:sldId id="573" r:id="rId41"/>
    <p:sldId id="574" r:id="rId42"/>
    <p:sldId id="575" r:id="rId43"/>
    <p:sldId id="576" r:id="rId44"/>
    <p:sldId id="577" r:id="rId45"/>
    <p:sldId id="565" r:id="rId46"/>
    <p:sldId id="566" r:id="rId47"/>
    <p:sldId id="572" r:id="rId48"/>
    <p:sldId id="567" r:id="rId49"/>
    <p:sldId id="569" r:id="rId50"/>
    <p:sldId id="579" r:id="rId51"/>
    <p:sldId id="580" r:id="rId52"/>
    <p:sldId id="578" r:id="rId53"/>
    <p:sldId id="581" r:id="rId54"/>
    <p:sldId id="582" r:id="rId55"/>
    <p:sldId id="583" r:id="rId56"/>
    <p:sldId id="584" r:id="rId57"/>
    <p:sldId id="558" r:id="rId58"/>
    <p:sldId id="585" r:id="rId59"/>
    <p:sldId id="547" r:id="rId60"/>
    <p:sldId id="548" r:id="rId61"/>
    <p:sldId id="549" r:id="rId62"/>
    <p:sldId id="587" r:id="rId63"/>
    <p:sldId id="606" r:id="rId64"/>
    <p:sldId id="588" r:id="rId65"/>
    <p:sldId id="607" r:id="rId66"/>
    <p:sldId id="608" r:id="rId67"/>
    <p:sldId id="609" r:id="rId68"/>
    <p:sldId id="610" r:id="rId69"/>
    <p:sldId id="599" r:id="rId70"/>
    <p:sldId id="604" r:id="rId71"/>
    <p:sldId id="591" r:id="rId72"/>
    <p:sldId id="592" r:id="rId73"/>
    <p:sldId id="598" r:id="rId74"/>
    <p:sldId id="594" r:id="rId75"/>
    <p:sldId id="596" r:id="rId76"/>
    <p:sldId id="597" r:id="rId77"/>
    <p:sldId id="407" r:id="rId78"/>
    <p:sldId id="615" r:id="rId79"/>
    <p:sldId id="616" r:id="rId80"/>
    <p:sldId id="409" r:id="rId81"/>
    <p:sldId id="397" r:id="rId82"/>
    <p:sldId id="398" r:id="rId83"/>
    <p:sldId id="434" r:id="rId84"/>
    <p:sldId id="435" r:id="rId85"/>
    <p:sldId id="347" r:id="rId86"/>
  </p:sldIdLst>
  <p:sldSz cx="12192000" cy="6858000"/>
  <p:notesSz cx="9926638" cy="666908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ENTO" initials="E" lastIdx="1" clrIdx="0">
    <p:extLst>
      <p:ext uri="{19B8F6BF-5375-455C-9EA6-DF929625EA0E}">
        <p15:presenceInfo xmlns:p15="http://schemas.microsoft.com/office/powerpoint/2012/main" userId="S-1-5-21-3891652245-1499682291-962076501-66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7" autoAdjust="0"/>
    <p:restoredTop sz="87228" autoAdjust="0"/>
  </p:normalViewPr>
  <p:slideViewPr>
    <p:cSldViewPr snapToGrid="0">
      <p:cViewPr varScale="1">
        <p:scale>
          <a:sx n="85" d="100"/>
          <a:sy n="85" d="100"/>
        </p:scale>
        <p:origin x="30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671AC8-D774-5349-B47C-6A51B9007E6F}" type="doc">
      <dgm:prSet loTypeId="urn:microsoft.com/office/officeart/2005/8/layout/hList7#2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D039E7-0A80-2046-97F9-1D38D7A5EC88}">
      <dgm:prSet phldrT="[Text]"/>
      <dgm:spPr/>
      <dgm:t>
        <a:bodyPr/>
        <a:lstStyle/>
        <a:p>
          <a:r>
            <a:rPr lang="en-US" dirty="0" smtClean="0"/>
            <a:t>PESSOAS</a:t>
          </a:r>
          <a:endParaRPr lang="en-US" dirty="0"/>
        </a:p>
      </dgm:t>
    </dgm:pt>
    <dgm:pt modelId="{D438881E-574F-0F42-BB88-7D80CEF20D1B}" type="parTrans" cxnId="{77A2F989-6826-714C-BD3A-5E0C8F1EEE63}">
      <dgm:prSet/>
      <dgm:spPr/>
      <dgm:t>
        <a:bodyPr/>
        <a:lstStyle/>
        <a:p>
          <a:endParaRPr lang="en-US"/>
        </a:p>
      </dgm:t>
    </dgm:pt>
    <dgm:pt modelId="{09D87E0D-907D-6141-A5E4-F5358B0FC9C0}" type="sibTrans" cxnId="{77A2F989-6826-714C-BD3A-5E0C8F1EEE63}">
      <dgm:prSet/>
      <dgm:spPr/>
      <dgm:t>
        <a:bodyPr/>
        <a:lstStyle/>
        <a:p>
          <a:endParaRPr lang="en-US"/>
        </a:p>
      </dgm:t>
    </dgm:pt>
    <dgm:pt modelId="{0E80542C-3941-944D-829C-5518F25A31DB}">
      <dgm:prSet phldrT="[Text]"/>
      <dgm:spPr/>
      <dgm:t>
        <a:bodyPr/>
        <a:lstStyle/>
        <a:p>
          <a:r>
            <a:rPr lang="en-US" dirty="0" smtClean="0"/>
            <a:t>LUGARES</a:t>
          </a:r>
          <a:endParaRPr lang="en-US" dirty="0"/>
        </a:p>
      </dgm:t>
    </dgm:pt>
    <dgm:pt modelId="{2081FFE5-6AFC-6341-9ED8-37E461700B19}" type="parTrans" cxnId="{BA05CB7F-041C-AE4D-AC3C-A758B48D4A93}">
      <dgm:prSet/>
      <dgm:spPr/>
      <dgm:t>
        <a:bodyPr/>
        <a:lstStyle/>
        <a:p>
          <a:endParaRPr lang="en-US"/>
        </a:p>
      </dgm:t>
    </dgm:pt>
    <dgm:pt modelId="{293637A9-DED9-7B44-8A7A-048B218161E9}" type="sibTrans" cxnId="{BA05CB7F-041C-AE4D-AC3C-A758B48D4A93}">
      <dgm:prSet/>
      <dgm:spPr/>
      <dgm:t>
        <a:bodyPr/>
        <a:lstStyle/>
        <a:p>
          <a:endParaRPr lang="en-US"/>
        </a:p>
      </dgm:t>
    </dgm:pt>
    <dgm:pt modelId="{DBADFCF1-BF1A-A140-B7E5-B083A8576E73}">
      <dgm:prSet phldrT="[Text]"/>
      <dgm:spPr/>
      <dgm:t>
        <a:bodyPr/>
        <a:lstStyle/>
        <a:p>
          <a:r>
            <a:rPr lang="en-US" dirty="0" smtClean="0"/>
            <a:t>PROPRIEDADES</a:t>
          </a:r>
          <a:endParaRPr lang="en-US" dirty="0"/>
        </a:p>
      </dgm:t>
    </dgm:pt>
    <dgm:pt modelId="{4DD4ED92-3EFF-044D-A2D3-9476A9CE33D4}" type="parTrans" cxnId="{BEC8A19D-2189-9D4C-AB68-1995E0CBB441}">
      <dgm:prSet/>
      <dgm:spPr/>
      <dgm:t>
        <a:bodyPr/>
        <a:lstStyle/>
        <a:p>
          <a:endParaRPr lang="en-US"/>
        </a:p>
      </dgm:t>
    </dgm:pt>
    <dgm:pt modelId="{03E28912-2799-104E-9D51-2AC97AF000BC}" type="sibTrans" cxnId="{BEC8A19D-2189-9D4C-AB68-1995E0CBB441}">
      <dgm:prSet/>
      <dgm:spPr/>
      <dgm:t>
        <a:bodyPr/>
        <a:lstStyle/>
        <a:p>
          <a:endParaRPr lang="en-US"/>
        </a:p>
      </dgm:t>
    </dgm:pt>
    <dgm:pt modelId="{711371FE-1ECC-3D4C-AED5-1FA8CB3571BD}">
      <dgm:prSet phldrT="[Text]"/>
      <dgm:spPr/>
      <dgm:t>
        <a:bodyPr/>
        <a:lstStyle/>
        <a:p>
          <a:r>
            <a:rPr lang="en-US" dirty="0" smtClean="0"/>
            <a:t>ORGANIZAÇÕES</a:t>
          </a:r>
          <a:endParaRPr lang="en-US" dirty="0"/>
        </a:p>
      </dgm:t>
    </dgm:pt>
    <dgm:pt modelId="{FAC81346-72FD-5641-AD06-077657CDA73C}" type="parTrans" cxnId="{BE07BA88-B736-2746-9F69-65350BB4DAAF}">
      <dgm:prSet/>
      <dgm:spPr/>
    </dgm:pt>
    <dgm:pt modelId="{DCE169AF-A80D-9E42-B33B-70F97736D5B2}" type="sibTrans" cxnId="{BE07BA88-B736-2746-9F69-65350BB4DAAF}">
      <dgm:prSet/>
      <dgm:spPr/>
    </dgm:pt>
    <dgm:pt modelId="{125F9138-D5D6-A543-BC33-7E2680293FC0}">
      <dgm:prSet phldrT="[Text]"/>
      <dgm:spPr/>
      <dgm:t>
        <a:bodyPr/>
        <a:lstStyle/>
        <a:p>
          <a:r>
            <a:rPr lang="en-US" dirty="0" smtClean="0"/>
            <a:t>INFORMAÇÕES</a:t>
          </a:r>
          <a:endParaRPr lang="en-US" dirty="0"/>
        </a:p>
      </dgm:t>
    </dgm:pt>
    <dgm:pt modelId="{2542EDD1-690C-9146-9AA8-E30C0DC1BACF}" type="parTrans" cxnId="{DFEF3BDB-A02E-BC43-BD26-FD4370134ECD}">
      <dgm:prSet/>
      <dgm:spPr/>
    </dgm:pt>
    <dgm:pt modelId="{0F284098-45FF-7742-9412-8AEE31B853AE}" type="sibTrans" cxnId="{DFEF3BDB-A02E-BC43-BD26-FD4370134ECD}">
      <dgm:prSet/>
      <dgm:spPr/>
    </dgm:pt>
    <dgm:pt modelId="{672D9AC9-B668-5441-BE10-E3074204FEFA}" type="pres">
      <dgm:prSet presAssocID="{30671AC8-D774-5349-B47C-6A51B9007E6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B63261-A314-9049-9C53-16DE7A16EDE9}" type="pres">
      <dgm:prSet presAssocID="{30671AC8-D774-5349-B47C-6A51B9007E6F}" presName="fgShape" presStyleLbl="fgShp" presStyleIdx="0" presStyleCnt="1"/>
      <dgm:spPr/>
    </dgm:pt>
    <dgm:pt modelId="{C0655CE7-A6CD-9043-BB76-B821F85EF839}" type="pres">
      <dgm:prSet presAssocID="{30671AC8-D774-5349-B47C-6A51B9007E6F}" presName="linComp" presStyleCnt="0"/>
      <dgm:spPr/>
    </dgm:pt>
    <dgm:pt modelId="{D333BAC2-1225-EE4E-9A34-5C54F7CE9250}" type="pres">
      <dgm:prSet presAssocID="{D1D039E7-0A80-2046-97F9-1D38D7A5EC88}" presName="compNode" presStyleCnt="0"/>
      <dgm:spPr/>
    </dgm:pt>
    <dgm:pt modelId="{283FF017-C53D-1146-B539-C852E5150614}" type="pres">
      <dgm:prSet presAssocID="{D1D039E7-0A80-2046-97F9-1D38D7A5EC88}" presName="bkgdShape" presStyleLbl="node1" presStyleIdx="0" presStyleCnt="5"/>
      <dgm:spPr/>
      <dgm:t>
        <a:bodyPr/>
        <a:lstStyle/>
        <a:p>
          <a:endParaRPr lang="en-US"/>
        </a:p>
      </dgm:t>
    </dgm:pt>
    <dgm:pt modelId="{E9DB49CD-8CEF-BC4C-8B05-134041AC35B0}" type="pres">
      <dgm:prSet presAssocID="{D1D039E7-0A80-2046-97F9-1D38D7A5EC88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AACE9D-3894-C840-8B55-ABB4E238D863}" type="pres">
      <dgm:prSet presAssocID="{D1D039E7-0A80-2046-97F9-1D38D7A5EC88}" presName="invisiNode" presStyleLbl="node1" presStyleIdx="0" presStyleCnt="5"/>
      <dgm:spPr/>
    </dgm:pt>
    <dgm:pt modelId="{398E70F1-1036-DC47-B965-D77D2B8F3125}" type="pres">
      <dgm:prSet presAssocID="{D1D039E7-0A80-2046-97F9-1D38D7A5EC88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2D36AF5-4C2C-B343-A00D-841F5CB3984F}" type="pres">
      <dgm:prSet presAssocID="{09D87E0D-907D-6141-A5E4-F5358B0FC9C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7678FD1-A43F-BF4B-B2B4-D5D51FD667D2}" type="pres">
      <dgm:prSet presAssocID="{0E80542C-3941-944D-829C-5518F25A31DB}" presName="compNode" presStyleCnt="0"/>
      <dgm:spPr/>
    </dgm:pt>
    <dgm:pt modelId="{8F183977-68E0-A44C-A380-4C569D35B19C}" type="pres">
      <dgm:prSet presAssocID="{0E80542C-3941-944D-829C-5518F25A31DB}" presName="bkgdShape" presStyleLbl="node1" presStyleIdx="1" presStyleCnt="5"/>
      <dgm:spPr/>
      <dgm:t>
        <a:bodyPr/>
        <a:lstStyle/>
        <a:p>
          <a:endParaRPr lang="en-US"/>
        </a:p>
      </dgm:t>
    </dgm:pt>
    <dgm:pt modelId="{BF43D858-B74C-964E-8484-52889F75654E}" type="pres">
      <dgm:prSet presAssocID="{0E80542C-3941-944D-829C-5518F25A31DB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C138B3-67C6-9446-A6A5-7131E38192CA}" type="pres">
      <dgm:prSet presAssocID="{0E80542C-3941-944D-829C-5518F25A31DB}" presName="invisiNode" presStyleLbl="node1" presStyleIdx="1" presStyleCnt="5"/>
      <dgm:spPr/>
    </dgm:pt>
    <dgm:pt modelId="{EC87583F-5138-E644-A8EB-DA93AA070344}" type="pres">
      <dgm:prSet presAssocID="{0E80542C-3941-944D-829C-5518F25A31DB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58E89B9-3E79-9E41-A8EF-9C8603E7A8F3}" type="pres">
      <dgm:prSet presAssocID="{293637A9-DED9-7B44-8A7A-048B218161E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A25B5C3-5691-B24A-99B0-7C21FF80A3BA}" type="pres">
      <dgm:prSet presAssocID="{DBADFCF1-BF1A-A140-B7E5-B083A8576E73}" presName="compNode" presStyleCnt="0"/>
      <dgm:spPr/>
    </dgm:pt>
    <dgm:pt modelId="{5A4B7523-7AE0-924E-B62A-9E3EEA553A56}" type="pres">
      <dgm:prSet presAssocID="{DBADFCF1-BF1A-A140-B7E5-B083A8576E73}" presName="bkgdShape" presStyleLbl="node1" presStyleIdx="2" presStyleCnt="5"/>
      <dgm:spPr/>
      <dgm:t>
        <a:bodyPr/>
        <a:lstStyle/>
        <a:p>
          <a:endParaRPr lang="en-US"/>
        </a:p>
      </dgm:t>
    </dgm:pt>
    <dgm:pt modelId="{E430FDC7-B63C-234F-BF5C-F53F9E68F7D5}" type="pres">
      <dgm:prSet presAssocID="{DBADFCF1-BF1A-A140-B7E5-B083A8576E73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06AFA6-868A-0B48-AE48-2D8D37889A81}" type="pres">
      <dgm:prSet presAssocID="{DBADFCF1-BF1A-A140-B7E5-B083A8576E73}" presName="invisiNode" presStyleLbl="node1" presStyleIdx="2" presStyleCnt="5"/>
      <dgm:spPr/>
    </dgm:pt>
    <dgm:pt modelId="{E690BA97-3417-A74E-B29B-102A14E4837F}" type="pres">
      <dgm:prSet presAssocID="{DBADFCF1-BF1A-A140-B7E5-B083A8576E73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90801D0-E59C-4040-AF67-51C03245A2B6}" type="pres">
      <dgm:prSet presAssocID="{03E28912-2799-104E-9D51-2AC97AF000B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9459256-C02F-4548-A28F-91B7C7C2A862}" type="pres">
      <dgm:prSet presAssocID="{711371FE-1ECC-3D4C-AED5-1FA8CB3571BD}" presName="compNode" presStyleCnt="0"/>
      <dgm:spPr/>
    </dgm:pt>
    <dgm:pt modelId="{BF164B87-AF41-CA4C-B442-5B5EC90A6524}" type="pres">
      <dgm:prSet presAssocID="{711371FE-1ECC-3D4C-AED5-1FA8CB3571BD}" presName="bkgdShape" presStyleLbl="node1" presStyleIdx="3" presStyleCnt="5"/>
      <dgm:spPr/>
      <dgm:t>
        <a:bodyPr/>
        <a:lstStyle/>
        <a:p>
          <a:endParaRPr lang="en-US"/>
        </a:p>
      </dgm:t>
    </dgm:pt>
    <dgm:pt modelId="{B518A0E3-A752-FB4B-921F-1ED6AF21929C}" type="pres">
      <dgm:prSet presAssocID="{711371FE-1ECC-3D4C-AED5-1FA8CB3571BD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5D5270-5035-8D46-85F7-31FF50DF80D5}" type="pres">
      <dgm:prSet presAssocID="{711371FE-1ECC-3D4C-AED5-1FA8CB3571BD}" presName="invisiNode" presStyleLbl="node1" presStyleIdx="3" presStyleCnt="5"/>
      <dgm:spPr/>
    </dgm:pt>
    <dgm:pt modelId="{7667B58E-99B3-714E-9F11-BF23F49CB1AD}" type="pres">
      <dgm:prSet presAssocID="{711371FE-1ECC-3D4C-AED5-1FA8CB3571BD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19786DED-1BBE-0542-A722-2A8A8EC77272}" type="pres">
      <dgm:prSet presAssocID="{DCE169AF-A80D-9E42-B33B-70F97736D5B2}" presName="sibTrans" presStyleLbl="sibTrans2D1" presStyleIdx="0" presStyleCnt="0"/>
      <dgm:spPr/>
    </dgm:pt>
    <dgm:pt modelId="{451EA45A-40E2-3644-A25D-50AF5C483558}" type="pres">
      <dgm:prSet presAssocID="{125F9138-D5D6-A543-BC33-7E2680293FC0}" presName="compNode" presStyleCnt="0"/>
      <dgm:spPr/>
    </dgm:pt>
    <dgm:pt modelId="{A6A6B5B4-2EB9-CA4F-A0F3-E3F8591F3125}" type="pres">
      <dgm:prSet presAssocID="{125F9138-D5D6-A543-BC33-7E2680293FC0}" presName="bkgdShape" presStyleLbl="node1" presStyleIdx="4" presStyleCnt="5"/>
      <dgm:spPr/>
      <dgm:t>
        <a:bodyPr/>
        <a:lstStyle/>
        <a:p>
          <a:endParaRPr lang="en-US"/>
        </a:p>
      </dgm:t>
    </dgm:pt>
    <dgm:pt modelId="{A426583A-17A5-F249-BCDF-A8ADD5044B6B}" type="pres">
      <dgm:prSet presAssocID="{125F9138-D5D6-A543-BC33-7E2680293FC0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7A1BB-BBF9-CD46-BC2A-174BAC0E145D}" type="pres">
      <dgm:prSet presAssocID="{125F9138-D5D6-A543-BC33-7E2680293FC0}" presName="invisiNode" presStyleLbl="node1" presStyleIdx="4" presStyleCnt="5"/>
      <dgm:spPr/>
    </dgm:pt>
    <dgm:pt modelId="{66BD649A-EEFF-8D4E-8F5C-022CEB873B8C}" type="pres">
      <dgm:prSet presAssocID="{125F9138-D5D6-A543-BC33-7E2680293FC0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</dgm:ptLst>
  <dgm:cxnLst>
    <dgm:cxn modelId="{69A75E11-AEC9-42C4-BA64-9791CBBCA1C0}" type="presOf" srcId="{711371FE-1ECC-3D4C-AED5-1FA8CB3571BD}" destId="{B518A0E3-A752-FB4B-921F-1ED6AF21929C}" srcOrd="1" destOrd="0" presId="urn:microsoft.com/office/officeart/2005/8/layout/hList7#2"/>
    <dgm:cxn modelId="{CE4DD75A-1C7F-4FB0-ABD7-3C0CEE1B8146}" type="presOf" srcId="{DBADFCF1-BF1A-A140-B7E5-B083A8576E73}" destId="{E430FDC7-B63C-234F-BF5C-F53F9E68F7D5}" srcOrd="1" destOrd="0" presId="urn:microsoft.com/office/officeart/2005/8/layout/hList7#2"/>
    <dgm:cxn modelId="{BE07BA88-B736-2746-9F69-65350BB4DAAF}" srcId="{30671AC8-D774-5349-B47C-6A51B9007E6F}" destId="{711371FE-1ECC-3D4C-AED5-1FA8CB3571BD}" srcOrd="3" destOrd="0" parTransId="{FAC81346-72FD-5641-AD06-077657CDA73C}" sibTransId="{DCE169AF-A80D-9E42-B33B-70F97736D5B2}"/>
    <dgm:cxn modelId="{DFEF3BDB-A02E-BC43-BD26-FD4370134ECD}" srcId="{30671AC8-D774-5349-B47C-6A51B9007E6F}" destId="{125F9138-D5D6-A543-BC33-7E2680293FC0}" srcOrd="4" destOrd="0" parTransId="{2542EDD1-690C-9146-9AA8-E30C0DC1BACF}" sibTransId="{0F284098-45FF-7742-9412-8AEE31B853AE}"/>
    <dgm:cxn modelId="{0E44B512-052E-493C-9DE3-64FF1422DC99}" type="presOf" srcId="{03E28912-2799-104E-9D51-2AC97AF000BC}" destId="{590801D0-E59C-4040-AF67-51C03245A2B6}" srcOrd="0" destOrd="0" presId="urn:microsoft.com/office/officeart/2005/8/layout/hList7#2"/>
    <dgm:cxn modelId="{B7B9F525-EAC2-4947-9ADC-F305D68914A8}" type="presOf" srcId="{293637A9-DED9-7B44-8A7A-048B218161E9}" destId="{458E89B9-3E79-9E41-A8EF-9C8603E7A8F3}" srcOrd="0" destOrd="0" presId="urn:microsoft.com/office/officeart/2005/8/layout/hList7#2"/>
    <dgm:cxn modelId="{19A06733-83AC-44DF-B3C7-3119109A0670}" type="presOf" srcId="{DCE169AF-A80D-9E42-B33B-70F97736D5B2}" destId="{19786DED-1BBE-0542-A722-2A8A8EC77272}" srcOrd="0" destOrd="0" presId="urn:microsoft.com/office/officeart/2005/8/layout/hList7#2"/>
    <dgm:cxn modelId="{475194E9-74EA-4118-9586-9C491DF2E8E1}" type="presOf" srcId="{D1D039E7-0A80-2046-97F9-1D38D7A5EC88}" destId="{E9DB49CD-8CEF-BC4C-8B05-134041AC35B0}" srcOrd="1" destOrd="0" presId="urn:microsoft.com/office/officeart/2005/8/layout/hList7#2"/>
    <dgm:cxn modelId="{021EDF62-53CC-416E-8E9C-ED99628CEAC4}" type="presOf" srcId="{0E80542C-3941-944D-829C-5518F25A31DB}" destId="{8F183977-68E0-A44C-A380-4C569D35B19C}" srcOrd="0" destOrd="0" presId="urn:microsoft.com/office/officeart/2005/8/layout/hList7#2"/>
    <dgm:cxn modelId="{33D518E0-ECCE-4A46-A577-818FE01A4873}" type="presOf" srcId="{0E80542C-3941-944D-829C-5518F25A31DB}" destId="{BF43D858-B74C-964E-8484-52889F75654E}" srcOrd="1" destOrd="0" presId="urn:microsoft.com/office/officeart/2005/8/layout/hList7#2"/>
    <dgm:cxn modelId="{BEC8A19D-2189-9D4C-AB68-1995E0CBB441}" srcId="{30671AC8-D774-5349-B47C-6A51B9007E6F}" destId="{DBADFCF1-BF1A-A140-B7E5-B083A8576E73}" srcOrd="2" destOrd="0" parTransId="{4DD4ED92-3EFF-044D-A2D3-9476A9CE33D4}" sibTransId="{03E28912-2799-104E-9D51-2AC97AF000BC}"/>
    <dgm:cxn modelId="{6478C8FA-F6A4-42EA-AAE0-20FAACF940ED}" type="presOf" srcId="{DBADFCF1-BF1A-A140-B7E5-B083A8576E73}" destId="{5A4B7523-7AE0-924E-B62A-9E3EEA553A56}" srcOrd="0" destOrd="0" presId="urn:microsoft.com/office/officeart/2005/8/layout/hList7#2"/>
    <dgm:cxn modelId="{C0B1DF04-93BF-4DF7-B1B3-898CB4807AE6}" type="presOf" srcId="{125F9138-D5D6-A543-BC33-7E2680293FC0}" destId="{A426583A-17A5-F249-BCDF-A8ADD5044B6B}" srcOrd="1" destOrd="0" presId="urn:microsoft.com/office/officeart/2005/8/layout/hList7#2"/>
    <dgm:cxn modelId="{4E445B3A-4021-42DF-AEBA-9AEF60DF90BB}" type="presOf" srcId="{125F9138-D5D6-A543-BC33-7E2680293FC0}" destId="{A6A6B5B4-2EB9-CA4F-A0F3-E3F8591F3125}" srcOrd="0" destOrd="0" presId="urn:microsoft.com/office/officeart/2005/8/layout/hList7#2"/>
    <dgm:cxn modelId="{3024CB8C-D0C5-4859-9B4D-919ECC3399EC}" type="presOf" srcId="{09D87E0D-907D-6141-A5E4-F5358B0FC9C0}" destId="{A2D36AF5-4C2C-B343-A00D-841F5CB3984F}" srcOrd="0" destOrd="0" presId="urn:microsoft.com/office/officeart/2005/8/layout/hList7#2"/>
    <dgm:cxn modelId="{F4377CD1-699A-45B8-A2E9-86F83DBC73F0}" type="presOf" srcId="{711371FE-1ECC-3D4C-AED5-1FA8CB3571BD}" destId="{BF164B87-AF41-CA4C-B442-5B5EC90A6524}" srcOrd="0" destOrd="0" presId="urn:microsoft.com/office/officeart/2005/8/layout/hList7#2"/>
    <dgm:cxn modelId="{77A2F989-6826-714C-BD3A-5E0C8F1EEE63}" srcId="{30671AC8-D774-5349-B47C-6A51B9007E6F}" destId="{D1D039E7-0A80-2046-97F9-1D38D7A5EC88}" srcOrd="0" destOrd="0" parTransId="{D438881E-574F-0F42-BB88-7D80CEF20D1B}" sibTransId="{09D87E0D-907D-6141-A5E4-F5358B0FC9C0}"/>
    <dgm:cxn modelId="{35C14FFB-5099-445F-8F43-B5EB5256B3E9}" type="presOf" srcId="{D1D039E7-0A80-2046-97F9-1D38D7A5EC88}" destId="{283FF017-C53D-1146-B539-C852E5150614}" srcOrd="0" destOrd="0" presId="urn:microsoft.com/office/officeart/2005/8/layout/hList7#2"/>
    <dgm:cxn modelId="{BA05CB7F-041C-AE4D-AC3C-A758B48D4A93}" srcId="{30671AC8-D774-5349-B47C-6A51B9007E6F}" destId="{0E80542C-3941-944D-829C-5518F25A31DB}" srcOrd="1" destOrd="0" parTransId="{2081FFE5-6AFC-6341-9ED8-37E461700B19}" sibTransId="{293637A9-DED9-7B44-8A7A-048B218161E9}"/>
    <dgm:cxn modelId="{CCF5AB1E-A767-4E37-9151-1FF552F80719}" type="presOf" srcId="{30671AC8-D774-5349-B47C-6A51B9007E6F}" destId="{672D9AC9-B668-5441-BE10-E3074204FEFA}" srcOrd="0" destOrd="0" presId="urn:microsoft.com/office/officeart/2005/8/layout/hList7#2"/>
    <dgm:cxn modelId="{736D91CE-7312-4B53-B16C-849A07149AAC}" type="presParOf" srcId="{672D9AC9-B668-5441-BE10-E3074204FEFA}" destId="{A1B63261-A314-9049-9C53-16DE7A16EDE9}" srcOrd="0" destOrd="0" presId="urn:microsoft.com/office/officeart/2005/8/layout/hList7#2"/>
    <dgm:cxn modelId="{FD4B3CB4-1AA4-4423-B59A-A7BDE1D53147}" type="presParOf" srcId="{672D9AC9-B668-5441-BE10-E3074204FEFA}" destId="{C0655CE7-A6CD-9043-BB76-B821F85EF839}" srcOrd="1" destOrd="0" presId="urn:microsoft.com/office/officeart/2005/8/layout/hList7#2"/>
    <dgm:cxn modelId="{CF1588D4-78FD-4458-9204-8AFC1CD0D915}" type="presParOf" srcId="{C0655CE7-A6CD-9043-BB76-B821F85EF839}" destId="{D333BAC2-1225-EE4E-9A34-5C54F7CE9250}" srcOrd="0" destOrd="0" presId="urn:microsoft.com/office/officeart/2005/8/layout/hList7#2"/>
    <dgm:cxn modelId="{A6466570-0442-4039-9613-067AE4CEB9AA}" type="presParOf" srcId="{D333BAC2-1225-EE4E-9A34-5C54F7CE9250}" destId="{283FF017-C53D-1146-B539-C852E5150614}" srcOrd="0" destOrd="0" presId="urn:microsoft.com/office/officeart/2005/8/layout/hList7#2"/>
    <dgm:cxn modelId="{C77991DE-ADD2-415D-B8B7-657C8B3CCD3C}" type="presParOf" srcId="{D333BAC2-1225-EE4E-9A34-5C54F7CE9250}" destId="{E9DB49CD-8CEF-BC4C-8B05-134041AC35B0}" srcOrd="1" destOrd="0" presId="urn:microsoft.com/office/officeart/2005/8/layout/hList7#2"/>
    <dgm:cxn modelId="{CB4F371A-AFCC-4A71-9FC5-13353964459C}" type="presParOf" srcId="{D333BAC2-1225-EE4E-9A34-5C54F7CE9250}" destId="{11AACE9D-3894-C840-8B55-ABB4E238D863}" srcOrd="2" destOrd="0" presId="urn:microsoft.com/office/officeart/2005/8/layout/hList7#2"/>
    <dgm:cxn modelId="{B42BC25E-747F-4B41-9C8F-DCF0C3BA1E75}" type="presParOf" srcId="{D333BAC2-1225-EE4E-9A34-5C54F7CE9250}" destId="{398E70F1-1036-DC47-B965-D77D2B8F3125}" srcOrd="3" destOrd="0" presId="urn:microsoft.com/office/officeart/2005/8/layout/hList7#2"/>
    <dgm:cxn modelId="{AFE536C8-D9B0-4AFF-AC0D-4711BA78AB15}" type="presParOf" srcId="{C0655CE7-A6CD-9043-BB76-B821F85EF839}" destId="{A2D36AF5-4C2C-B343-A00D-841F5CB3984F}" srcOrd="1" destOrd="0" presId="urn:microsoft.com/office/officeart/2005/8/layout/hList7#2"/>
    <dgm:cxn modelId="{9553720B-2EFE-4B6A-BA9D-359B76EC8535}" type="presParOf" srcId="{C0655CE7-A6CD-9043-BB76-B821F85EF839}" destId="{97678FD1-A43F-BF4B-B2B4-D5D51FD667D2}" srcOrd="2" destOrd="0" presId="urn:microsoft.com/office/officeart/2005/8/layout/hList7#2"/>
    <dgm:cxn modelId="{1F7750CA-89D1-4AA3-A790-914D9E40E5E6}" type="presParOf" srcId="{97678FD1-A43F-BF4B-B2B4-D5D51FD667D2}" destId="{8F183977-68E0-A44C-A380-4C569D35B19C}" srcOrd="0" destOrd="0" presId="urn:microsoft.com/office/officeart/2005/8/layout/hList7#2"/>
    <dgm:cxn modelId="{3742EB4D-9851-49A7-BB15-BC4059441550}" type="presParOf" srcId="{97678FD1-A43F-BF4B-B2B4-D5D51FD667D2}" destId="{BF43D858-B74C-964E-8484-52889F75654E}" srcOrd="1" destOrd="0" presId="urn:microsoft.com/office/officeart/2005/8/layout/hList7#2"/>
    <dgm:cxn modelId="{34EE5CDE-7C36-44A4-AE03-F9860362645A}" type="presParOf" srcId="{97678FD1-A43F-BF4B-B2B4-D5D51FD667D2}" destId="{A8C138B3-67C6-9446-A6A5-7131E38192CA}" srcOrd="2" destOrd="0" presId="urn:microsoft.com/office/officeart/2005/8/layout/hList7#2"/>
    <dgm:cxn modelId="{63D726A5-2564-45F4-9948-5D813F0CD890}" type="presParOf" srcId="{97678FD1-A43F-BF4B-B2B4-D5D51FD667D2}" destId="{EC87583F-5138-E644-A8EB-DA93AA070344}" srcOrd="3" destOrd="0" presId="urn:microsoft.com/office/officeart/2005/8/layout/hList7#2"/>
    <dgm:cxn modelId="{111077D5-E231-4AB2-BEF4-3C0715FD9049}" type="presParOf" srcId="{C0655CE7-A6CD-9043-BB76-B821F85EF839}" destId="{458E89B9-3E79-9E41-A8EF-9C8603E7A8F3}" srcOrd="3" destOrd="0" presId="urn:microsoft.com/office/officeart/2005/8/layout/hList7#2"/>
    <dgm:cxn modelId="{2B7E9754-957E-4AEB-BC4A-6B3A182F95C0}" type="presParOf" srcId="{C0655CE7-A6CD-9043-BB76-B821F85EF839}" destId="{3A25B5C3-5691-B24A-99B0-7C21FF80A3BA}" srcOrd="4" destOrd="0" presId="urn:microsoft.com/office/officeart/2005/8/layout/hList7#2"/>
    <dgm:cxn modelId="{453007F6-E7FB-4CFF-8434-3C42ED8B127D}" type="presParOf" srcId="{3A25B5C3-5691-B24A-99B0-7C21FF80A3BA}" destId="{5A4B7523-7AE0-924E-B62A-9E3EEA553A56}" srcOrd="0" destOrd="0" presId="urn:microsoft.com/office/officeart/2005/8/layout/hList7#2"/>
    <dgm:cxn modelId="{CA5F69F1-CD21-4E7D-8CB2-F5BB0D2F1385}" type="presParOf" srcId="{3A25B5C3-5691-B24A-99B0-7C21FF80A3BA}" destId="{E430FDC7-B63C-234F-BF5C-F53F9E68F7D5}" srcOrd="1" destOrd="0" presId="urn:microsoft.com/office/officeart/2005/8/layout/hList7#2"/>
    <dgm:cxn modelId="{02C94FF2-DEF8-45BC-AF83-5FF8B9934E79}" type="presParOf" srcId="{3A25B5C3-5691-B24A-99B0-7C21FF80A3BA}" destId="{2506AFA6-868A-0B48-AE48-2D8D37889A81}" srcOrd="2" destOrd="0" presId="urn:microsoft.com/office/officeart/2005/8/layout/hList7#2"/>
    <dgm:cxn modelId="{4A0580C2-6225-4511-A0DB-EEABF217AB22}" type="presParOf" srcId="{3A25B5C3-5691-B24A-99B0-7C21FF80A3BA}" destId="{E690BA97-3417-A74E-B29B-102A14E4837F}" srcOrd="3" destOrd="0" presId="urn:microsoft.com/office/officeart/2005/8/layout/hList7#2"/>
    <dgm:cxn modelId="{F8E1FD3F-9124-4331-A710-9C1ED606C8F2}" type="presParOf" srcId="{C0655CE7-A6CD-9043-BB76-B821F85EF839}" destId="{590801D0-E59C-4040-AF67-51C03245A2B6}" srcOrd="5" destOrd="0" presId="urn:microsoft.com/office/officeart/2005/8/layout/hList7#2"/>
    <dgm:cxn modelId="{3F6EF93A-6992-40A2-9BFB-024050DF1B04}" type="presParOf" srcId="{C0655CE7-A6CD-9043-BB76-B821F85EF839}" destId="{99459256-C02F-4548-A28F-91B7C7C2A862}" srcOrd="6" destOrd="0" presId="urn:microsoft.com/office/officeart/2005/8/layout/hList7#2"/>
    <dgm:cxn modelId="{FE767615-7122-470E-9B4D-25150638747A}" type="presParOf" srcId="{99459256-C02F-4548-A28F-91B7C7C2A862}" destId="{BF164B87-AF41-CA4C-B442-5B5EC90A6524}" srcOrd="0" destOrd="0" presId="urn:microsoft.com/office/officeart/2005/8/layout/hList7#2"/>
    <dgm:cxn modelId="{2D08B819-779F-43B1-A385-2E1BDDF1D1F0}" type="presParOf" srcId="{99459256-C02F-4548-A28F-91B7C7C2A862}" destId="{B518A0E3-A752-FB4B-921F-1ED6AF21929C}" srcOrd="1" destOrd="0" presId="urn:microsoft.com/office/officeart/2005/8/layout/hList7#2"/>
    <dgm:cxn modelId="{9B1D1619-FC95-4043-B016-4D323C478822}" type="presParOf" srcId="{99459256-C02F-4548-A28F-91B7C7C2A862}" destId="{C05D5270-5035-8D46-85F7-31FF50DF80D5}" srcOrd="2" destOrd="0" presId="urn:microsoft.com/office/officeart/2005/8/layout/hList7#2"/>
    <dgm:cxn modelId="{9A131AA7-2053-49BB-B031-BDF580363E77}" type="presParOf" srcId="{99459256-C02F-4548-A28F-91B7C7C2A862}" destId="{7667B58E-99B3-714E-9F11-BF23F49CB1AD}" srcOrd="3" destOrd="0" presId="urn:microsoft.com/office/officeart/2005/8/layout/hList7#2"/>
    <dgm:cxn modelId="{AB57192C-1962-4335-9DA9-B5362588B770}" type="presParOf" srcId="{C0655CE7-A6CD-9043-BB76-B821F85EF839}" destId="{19786DED-1BBE-0542-A722-2A8A8EC77272}" srcOrd="7" destOrd="0" presId="urn:microsoft.com/office/officeart/2005/8/layout/hList7#2"/>
    <dgm:cxn modelId="{D0CB302E-A714-41A4-87F8-B21432957503}" type="presParOf" srcId="{C0655CE7-A6CD-9043-BB76-B821F85EF839}" destId="{451EA45A-40E2-3644-A25D-50AF5C483558}" srcOrd="8" destOrd="0" presId="urn:microsoft.com/office/officeart/2005/8/layout/hList7#2"/>
    <dgm:cxn modelId="{B7782813-969A-4A9E-AD69-010AE2B9A850}" type="presParOf" srcId="{451EA45A-40E2-3644-A25D-50AF5C483558}" destId="{A6A6B5B4-2EB9-CA4F-A0F3-E3F8591F3125}" srcOrd="0" destOrd="0" presId="urn:microsoft.com/office/officeart/2005/8/layout/hList7#2"/>
    <dgm:cxn modelId="{61CB96C1-688D-45C7-92B6-DC9107ACAE39}" type="presParOf" srcId="{451EA45A-40E2-3644-A25D-50AF5C483558}" destId="{A426583A-17A5-F249-BCDF-A8ADD5044B6B}" srcOrd="1" destOrd="0" presId="urn:microsoft.com/office/officeart/2005/8/layout/hList7#2"/>
    <dgm:cxn modelId="{C0027B60-34F3-4CFA-B5A3-4310B12F2115}" type="presParOf" srcId="{451EA45A-40E2-3644-A25D-50AF5C483558}" destId="{96B7A1BB-BBF9-CD46-BC2A-174BAC0E145D}" srcOrd="2" destOrd="0" presId="urn:microsoft.com/office/officeart/2005/8/layout/hList7#2"/>
    <dgm:cxn modelId="{72221FA5-1ABB-483E-AF52-4AAE3015C531}" type="presParOf" srcId="{451EA45A-40E2-3644-A25D-50AF5C483558}" destId="{66BD649A-EEFF-8D4E-8F5C-022CEB873B8C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671AC8-D774-5349-B47C-6A51B9007E6F}" type="doc">
      <dgm:prSet loTypeId="urn:microsoft.com/office/officeart/2005/8/layout/hList7#1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D039E7-0A80-2046-97F9-1D38D7A5EC88}">
      <dgm:prSet phldrT="[Text]"/>
      <dgm:spPr/>
      <dgm:t>
        <a:bodyPr/>
        <a:lstStyle/>
        <a:p>
          <a:r>
            <a:rPr lang="en-US" dirty="0" smtClean="0"/>
            <a:t>BENS</a:t>
          </a:r>
          <a:endParaRPr lang="en-US" dirty="0"/>
        </a:p>
      </dgm:t>
    </dgm:pt>
    <dgm:pt modelId="{D438881E-574F-0F42-BB88-7D80CEF20D1B}" type="parTrans" cxnId="{77A2F989-6826-714C-BD3A-5E0C8F1EEE63}">
      <dgm:prSet/>
      <dgm:spPr/>
      <dgm:t>
        <a:bodyPr/>
        <a:lstStyle/>
        <a:p>
          <a:endParaRPr lang="en-US"/>
        </a:p>
      </dgm:t>
    </dgm:pt>
    <dgm:pt modelId="{09D87E0D-907D-6141-A5E4-F5358B0FC9C0}" type="sibTrans" cxnId="{77A2F989-6826-714C-BD3A-5E0C8F1EEE63}">
      <dgm:prSet/>
      <dgm:spPr/>
      <dgm:t>
        <a:bodyPr/>
        <a:lstStyle/>
        <a:p>
          <a:endParaRPr lang="en-US"/>
        </a:p>
      </dgm:t>
    </dgm:pt>
    <dgm:pt modelId="{0E80542C-3941-944D-829C-5518F25A31DB}">
      <dgm:prSet phldrT="[Text]"/>
      <dgm:spPr/>
      <dgm:t>
        <a:bodyPr/>
        <a:lstStyle/>
        <a:p>
          <a:r>
            <a:rPr lang="en-US" dirty="0" smtClean="0"/>
            <a:t>SERVIÇOS</a:t>
          </a:r>
          <a:endParaRPr lang="en-US" dirty="0"/>
        </a:p>
      </dgm:t>
    </dgm:pt>
    <dgm:pt modelId="{2081FFE5-6AFC-6341-9ED8-37E461700B19}" type="parTrans" cxnId="{BA05CB7F-041C-AE4D-AC3C-A758B48D4A93}">
      <dgm:prSet/>
      <dgm:spPr/>
      <dgm:t>
        <a:bodyPr/>
        <a:lstStyle/>
        <a:p>
          <a:endParaRPr lang="en-US"/>
        </a:p>
      </dgm:t>
    </dgm:pt>
    <dgm:pt modelId="{293637A9-DED9-7B44-8A7A-048B218161E9}" type="sibTrans" cxnId="{BA05CB7F-041C-AE4D-AC3C-A758B48D4A93}">
      <dgm:prSet/>
      <dgm:spPr/>
      <dgm:t>
        <a:bodyPr/>
        <a:lstStyle/>
        <a:p>
          <a:endParaRPr lang="en-US"/>
        </a:p>
      </dgm:t>
    </dgm:pt>
    <dgm:pt modelId="{1802E161-5C34-DC41-820D-4A08F5CDCCA7}">
      <dgm:prSet phldrT="[Text]"/>
      <dgm:spPr/>
      <dgm:t>
        <a:bodyPr/>
        <a:lstStyle/>
        <a:p>
          <a:r>
            <a:rPr lang="en-US" dirty="0" smtClean="0"/>
            <a:t>EVENTOS</a:t>
          </a:r>
          <a:endParaRPr lang="en-US" dirty="0"/>
        </a:p>
      </dgm:t>
    </dgm:pt>
    <dgm:pt modelId="{E0271D61-68E0-D64B-B3AD-CF86CBC29286}" type="parTrans" cxnId="{86CDD0B2-1DE5-7747-91C5-90541D614A81}">
      <dgm:prSet/>
      <dgm:spPr/>
      <dgm:t>
        <a:bodyPr/>
        <a:lstStyle/>
        <a:p>
          <a:endParaRPr lang="en-US"/>
        </a:p>
      </dgm:t>
    </dgm:pt>
    <dgm:pt modelId="{EDAE0298-3DDF-B64D-A5DF-8330E8570C4F}" type="sibTrans" cxnId="{86CDD0B2-1DE5-7747-91C5-90541D614A81}">
      <dgm:prSet/>
      <dgm:spPr/>
      <dgm:t>
        <a:bodyPr/>
        <a:lstStyle/>
        <a:p>
          <a:endParaRPr lang="en-US"/>
        </a:p>
      </dgm:t>
    </dgm:pt>
    <dgm:pt modelId="{DBADFCF1-BF1A-A140-B7E5-B083A8576E73}">
      <dgm:prSet phldrT="[Text]"/>
      <dgm:spPr/>
      <dgm:t>
        <a:bodyPr/>
        <a:lstStyle/>
        <a:p>
          <a:r>
            <a:rPr lang="en-US" dirty="0" smtClean="0"/>
            <a:t>EXPERIÊNCIAS</a:t>
          </a:r>
          <a:endParaRPr lang="en-US" dirty="0"/>
        </a:p>
      </dgm:t>
    </dgm:pt>
    <dgm:pt modelId="{4DD4ED92-3EFF-044D-A2D3-9476A9CE33D4}" type="parTrans" cxnId="{BEC8A19D-2189-9D4C-AB68-1995E0CBB441}">
      <dgm:prSet/>
      <dgm:spPr/>
      <dgm:t>
        <a:bodyPr/>
        <a:lstStyle/>
        <a:p>
          <a:endParaRPr lang="en-US"/>
        </a:p>
      </dgm:t>
    </dgm:pt>
    <dgm:pt modelId="{03E28912-2799-104E-9D51-2AC97AF000BC}" type="sibTrans" cxnId="{BEC8A19D-2189-9D4C-AB68-1995E0CBB441}">
      <dgm:prSet/>
      <dgm:spPr/>
      <dgm:t>
        <a:bodyPr/>
        <a:lstStyle/>
        <a:p>
          <a:endParaRPr lang="en-US"/>
        </a:p>
      </dgm:t>
    </dgm:pt>
    <dgm:pt modelId="{F0864AF6-3354-FA4D-9764-7892B0AD909B}">
      <dgm:prSet phldrT="[Text]"/>
      <dgm:spPr/>
      <dgm:t>
        <a:bodyPr/>
        <a:lstStyle/>
        <a:p>
          <a:r>
            <a:rPr lang="en-US" dirty="0" smtClean="0"/>
            <a:t>IDEIAS</a:t>
          </a:r>
          <a:endParaRPr lang="en-US" dirty="0"/>
        </a:p>
      </dgm:t>
    </dgm:pt>
    <dgm:pt modelId="{093CBDCF-6C79-944D-9952-27E51C97E176}" type="parTrans" cxnId="{960DBABF-8D7E-2B4F-BC92-AF20D317760C}">
      <dgm:prSet/>
      <dgm:spPr/>
      <dgm:t>
        <a:bodyPr/>
        <a:lstStyle/>
        <a:p>
          <a:endParaRPr lang="en-US"/>
        </a:p>
      </dgm:t>
    </dgm:pt>
    <dgm:pt modelId="{6386FF85-165C-8745-9C7E-62779C8A66EB}" type="sibTrans" cxnId="{960DBABF-8D7E-2B4F-BC92-AF20D317760C}">
      <dgm:prSet/>
      <dgm:spPr/>
      <dgm:t>
        <a:bodyPr/>
        <a:lstStyle/>
        <a:p>
          <a:endParaRPr lang="en-US"/>
        </a:p>
      </dgm:t>
    </dgm:pt>
    <dgm:pt modelId="{672D9AC9-B668-5441-BE10-E3074204FEFA}" type="pres">
      <dgm:prSet presAssocID="{30671AC8-D774-5349-B47C-6A51B9007E6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B63261-A314-9049-9C53-16DE7A16EDE9}" type="pres">
      <dgm:prSet presAssocID="{30671AC8-D774-5349-B47C-6A51B9007E6F}" presName="fgShape" presStyleLbl="fgShp" presStyleIdx="0" presStyleCnt="1"/>
      <dgm:spPr/>
    </dgm:pt>
    <dgm:pt modelId="{C0655CE7-A6CD-9043-BB76-B821F85EF839}" type="pres">
      <dgm:prSet presAssocID="{30671AC8-D774-5349-B47C-6A51B9007E6F}" presName="linComp" presStyleCnt="0"/>
      <dgm:spPr/>
    </dgm:pt>
    <dgm:pt modelId="{D333BAC2-1225-EE4E-9A34-5C54F7CE9250}" type="pres">
      <dgm:prSet presAssocID="{D1D039E7-0A80-2046-97F9-1D38D7A5EC88}" presName="compNode" presStyleCnt="0"/>
      <dgm:spPr/>
    </dgm:pt>
    <dgm:pt modelId="{283FF017-C53D-1146-B539-C852E5150614}" type="pres">
      <dgm:prSet presAssocID="{D1D039E7-0A80-2046-97F9-1D38D7A5EC88}" presName="bkgdShape" presStyleLbl="node1" presStyleIdx="0" presStyleCnt="5"/>
      <dgm:spPr/>
      <dgm:t>
        <a:bodyPr/>
        <a:lstStyle/>
        <a:p>
          <a:endParaRPr lang="en-US"/>
        </a:p>
      </dgm:t>
    </dgm:pt>
    <dgm:pt modelId="{E9DB49CD-8CEF-BC4C-8B05-134041AC35B0}" type="pres">
      <dgm:prSet presAssocID="{D1D039E7-0A80-2046-97F9-1D38D7A5EC88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AACE9D-3894-C840-8B55-ABB4E238D863}" type="pres">
      <dgm:prSet presAssocID="{D1D039E7-0A80-2046-97F9-1D38D7A5EC88}" presName="invisiNode" presStyleLbl="node1" presStyleIdx="0" presStyleCnt="5"/>
      <dgm:spPr/>
    </dgm:pt>
    <dgm:pt modelId="{398E70F1-1036-DC47-B965-D77D2B8F3125}" type="pres">
      <dgm:prSet presAssocID="{D1D039E7-0A80-2046-97F9-1D38D7A5EC88}" presName="imagNode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pt-BR"/>
        </a:p>
      </dgm:t>
    </dgm:pt>
    <dgm:pt modelId="{A2D36AF5-4C2C-B343-A00D-841F5CB3984F}" type="pres">
      <dgm:prSet presAssocID="{09D87E0D-907D-6141-A5E4-F5358B0FC9C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7678FD1-A43F-BF4B-B2B4-D5D51FD667D2}" type="pres">
      <dgm:prSet presAssocID="{0E80542C-3941-944D-829C-5518F25A31DB}" presName="compNode" presStyleCnt="0"/>
      <dgm:spPr/>
    </dgm:pt>
    <dgm:pt modelId="{8F183977-68E0-A44C-A380-4C569D35B19C}" type="pres">
      <dgm:prSet presAssocID="{0E80542C-3941-944D-829C-5518F25A31DB}" presName="bkgdShape" presStyleLbl="node1" presStyleIdx="1" presStyleCnt="5"/>
      <dgm:spPr/>
      <dgm:t>
        <a:bodyPr/>
        <a:lstStyle/>
        <a:p>
          <a:endParaRPr lang="en-US"/>
        </a:p>
      </dgm:t>
    </dgm:pt>
    <dgm:pt modelId="{BF43D858-B74C-964E-8484-52889F75654E}" type="pres">
      <dgm:prSet presAssocID="{0E80542C-3941-944D-829C-5518F25A31DB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C138B3-67C6-9446-A6A5-7131E38192CA}" type="pres">
      <dgm:prSet presAssocID="{0E80542C-3941-944D-829C-5518F25A31DB}" presName="invisiNode" presStyleLbl="node1" presStyleIdx="1" presStyleCnt="5"/>
      <dgm:spPr/>
    </dgm:pt>
    <dgm:pt modelId="{EC87583F-5138-E644-A8EB-DA93AA070344}" type="pres">
      <dgm:prSet presAssocID="{0E80542C-3941-944D-829C-5518F25A31DB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58E89B9-3E79-9E41-A8EF-9C8603E7A8F3}" type="pres">
      <dgm:prSet presAssocID="{293637A9-DED9-7B44-8A7A-048B218161E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053CB40-A6C0-BE46-BBE7-A6B40CD75F3B}" type="pres">
      <dgm:prSet presAssocID="{1802E161-5C34-DC41-820D-4A08F5CDCCA7}" presName="compNode" presStyleCnt="0"/>
      <dgm:spPr/>
    </dgm:pt>
    <dgm:pt modelId="{8F4F6D3E-1BA6-0946-BB42-DEF851BD3A6D}" type="pres">
      <dgm:prSet presAssocID="{1802E161-5C34-DC41-820D-4A08F5CDCCA7}" presName="bkgdShape" presStyleLbl="node1" presStyleIdx="2" presStyleCnt="5"/>
      <dgm:spPr/>
      <dgm:t>
        <a:bodyPr/>
        <a:lstStyle/>
        <a:p>
          <a:endParaRPr lang="en-US"/>
        </a:p>
      </dgm:t>
    </dgm:pt>
    <dgm:pt modelId="{74B565E5-E0B5-0543-A9AB-B565629E9EFA}" type="pres">
      <dgm:prSet presAssocID="{1802E161-5C34-DC41-820D-4A08F5CDCCA7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3609BF-5364-8941-A04C-4873D40E4232}" type="pres">
      <dgm:prSet presAssocID="{1802E161-5C34-DC41-820D-4A08F5CDCCA7}" presName="invisiNode" presStyleLbl="node1" presStyleIdx="2" presStyleCnt="5"/>
      <dgm:spPr/>
    </dgm:pt>
    <dgm:pt modelId="{6C99A83E-3FFB-6946-8585-C2808F85A47D}" type="pres">
      <dgm:prSet presAssocID="{1802E161-5C34-DC41-820D-4A08F5CDCCA7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B60E97E3-AC24-F14D-AE5B-6D51D4071822}" type="pres">
      <dgm:prSet presAssocID="{EDAE0298-3DDF-B64D-A5DF-8330E8570C4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A25B5C3-5691-B24A-99B0-7C21FF80A3BA}" type="pres">
      <dgm:prSet presAssocID="{DBADFCF1-BF1A-A140-B7E5-B083A8576E73}" presName="compNode" presStyleCnt="0"/>
      <dgm:spPr/>
    </dgm:pt>
    <dgm:pt modelId="{5A4B7523-7AE0-924E-B62A-9E3EEA553A56}" type="pres">
      <dgm:prSet presAssocID="{DBADFCF1-BF1A-A140-B7E5-B083A8576E73}" presName="bkgdShape" presStyleLbl="node1" presStyleIdx="3" presStyleCnt="5"/>
      <dgm:spPr/>
      <dgm:t>
        <a:bodyPr/>
        <a:lstStyle/>
        <a:p>
          <a:endParaRPr lang="en-US"/>
        </a:p>
      </dgm:t>
    </dgm:pt>
    <dgm:pt modelId="{E430FDC7-B63C-234F-BF5C-F53F9E68F7D5}" type="pres">
      <dgm:prSet presAssocID="{DBADFCF1-BF1A-A140-B7E5-B083A8576E73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06AFA6-868A-0B48-AE48-2D8D37889A81}" type="pres">
      <dgm:prSet presAssocID="{DBADFCF1-BF1A-A140-B7E5-B083A8576E73}" presName="invisiNode" presStyleLbl="node1" presStyleIdx="3" presStyleCnt="5"/>
      <dgm:spPr/>
    </dgm:pt>
    <dgm:pt modelId="{E690BA97-3417-A74E-B29B-102A14E4837F}" type="pres">
      <dgm:prSet presAssocID="{DBADFCF1-BF1A-A140-B7E5-B083A8576E73}" presName="imagNode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C7538945-3334-A147-8259-18B0DF709C80}" type="pres">
      <dgm:prSet presAssocID="{03E28912-2799-104E-9D51-2AC97AF000B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3C7B4AA-E638-CA4E-8BCC-FD4A61133676}" type="pres">
      <dgm:prSet presAssocID="{F0864AF6-3354-FA4D-9764-7892B0AD909B}" presName="compNode" presStyleCnt="0"/>
      <dgm:spPr/>
    </dgm:pt>
    <dgm:pt modelId="{DE7113F8-21BB-6D4F-8FE1-6F212A563526}" type="pres">
      <dgm:prSet presAssocID="{F0864AF6-3354-FA4D-9764-7892B0AD909B}" presName="bkgdShape" presStyleLbl="node1" presStyleIdx="4" presStyleCnt="5"/>
      <dgm:spPr/>
      <dgm:t>
        <a:bodyPr/>
        <a:lstStyle/>
        <a:p>
          <a:endParaRPr lang="en-US"/>
        </a:p>
      </dgm:t>
    </dgm:pt>
    <dgm:pt modelId="{65067A0E-3F2D-F14B-B7BF-DAC7D7D52081}" type="pres">
      <dgm:prSet presAssocID="{F0864AF6-3354-FA4D-9764-7892B0AD909B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921691-0E75-6F40-9671-9C63516C1C4D}" type="pres">
      <dgm:prSet presAssocID="{F0864AF6-3354-FA4D-9764-7892B0AD909B}" presName="invisiNode" presStyleLbl="node1" presStyleIdx="4" presStyleCnt="5"/>
      <dgm:spPr/>
    </dgm:pt>
    <dgm:pt modelId="{E8308927-369D-9540-83EA-F5B3F3378086}" type="pres">
      <dgm:prSet presAssocID="{F0864AF6-3354-FA4D-9764-7892B0AD909B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BAF6B6AD-7D13-4071-BC7E-22E1BAAB658A}" type="presOf" srcId="{D1D039E7-0A80-2046-97F9-1D38D7A5EC88}" destId="{E9DB49CD-8CEF-BC4C-8B05-134041AC35B0}" srcOrd="1" destOrd="0" presId="urn:microsoft.com/office/officeart/2005/8/layout/hList7#1"/>
    <dgm:cxn modelId="{B14DA36B-9A69-41FE-BFB6-BB0544EE081D}" type="presOf" srcId="{DBADFCF1-BF1A-A140-B7E5-B083A8576E73}" destId="{E430FDC7-B63C-234F-BF5C-F53F9E68F7D5}" srcOrd="1" destOrd="0" presId="urn:microsoft.com/office/officeart/2005/8/layout/hList7#1"/>
    <dgm:cxn modelId="{4D4B6BE7-E712-49BC-A958-F3159B72BCC5}" type="presOf" srcId="{D1D039E7-0A80-2046-97F9-1D38D7A5EC88}" destId="{283FF017-C53D-1146-B539-C852E5150614}" srcOrd="0" destOrd="0" presId="urn:microsoft.com/office/officeart/2005/8/layout/hList7#1"/>
    <dgm:cxn modelId="{AE31E483-6320-4520-8871-91DAACAF6946}" type="presOf" srcId="{F0864AF6-3354-FA4D-9764-7892B0AD909B}" destId="{DE7113F8-21BB-6D4F-8FE1-6F212A563526}" srcOrd="0" destOrd="0" presId="urn:microsoft.com/office/officeart/2005/8/layout/hList7#1"/>
    <dgm:cxn modelId="{BEC8A19D-2189-9D4C-AB68-1995E0CBB441}" srcId="{30671AC8-D774-5349-B47C-6A51B9007E6F}" destId="{DBADFCF1-BF1A-A140-B7E5-B083A8576E73}" srcOrd="3" destOrd="0" parTransId="{4DD4ED92-3EFF-044D-A2D3-9476A9CE33D4}" sibTransId="{03E28912-2799-104E-9D51-2AC97AF000BC}"/>
    <dgm:cxn modelId="{960DBABF-8D7E-2B4F-BC92-AF20D317760C}" srcId="{30671AC8-D774-5349-B47C-6A51B9007E6F}" destId="{F0864AF6-3354-FA4D-9764-7892B0AD909B}" srcOrd="4" destOrd="0" parTransId="{093CBDCF-6C79-944D-9952-27E51C97E176}" sibTransId="{6386FF85-165C-8745-9C7E-62779C8A66EB}"/>
    <dgm:cxn modelId="{C64A2170-8CCA-4076-9BEB-ADB8B7AFBD32}" type="presOf" srcId="{30671AC8-D774-5349-B47C-6A51B9007E6F}" destId="{672D9AC9-B668-5441-BE10-E3074204FEFA}" srcOrd="0" destOrd="0" presId="urn:microsoft.com/office/officeart/2005/8/layout/hList7#1"/>
    <dgm:cxn modelId="{11B25265-CD9C-400D-9716-3F500AFEDD35}" type="presOf" srcId="{0E80542C-3941-944D-829C-5518F25A31DB}" destId="{8F183977-68E0-A44C-A380-4C569D35B19C}" srcOrd="0" destOrd="0" presId="urn:microsoft.com/office/officeart/2005/8/layout/hList7#1"/>
    <dgm:cxn modelId="{AB0BDAED-6A81-4B6C-836A-73F720981D63}" type="presOf" srcId="{03E28912-2799-104E-9D51-2AC97AF000BC}" destId="{C7538945-3334-A147-8259-18B0DF709C80}" srcOrd="0" destOrd="0" presId="urn:microsoft.com/office/officeart/2005/8/layout/hList7#1"/>
    <dgm:cxn modelId="{BC5F3B56-A913-4215-8528-B6D13C637A89}" type="presOf" srcId="{F0864AF6-3354-FA4D-9764-7892B0AD909B}" destId="{65067A0E-3F2D-F14B-B7BF-DAC7D7D52081}" srcOrd="1" destOrd="0" presId="urn:microsoft.com/office/officeart/2005/8/layout/hList7#1"/>
    <dgm:cxn modelId="{11171A46-95B2-4D35-88FD-60C4A1EAAE8A}" type="presOf" srcId="{293637A9-DED9-7B44-8A7A-048B218161E9}" destId="{458E89B9-3E79-9E41-A8EF-9C8603E7A8F3}" srcOrd="0" destOrd="0" presId="urn:microsoft.com/office/officeart/2005/8/layout/hList7#1"/>
    <dgm:cxn modelId="{86CDD0B2-1DE5-7747-91C5-90541D614A81}" srcId="{30671AC8-D774-5349-B47C-6A51B9007E6F}" destId="{1802E161-5C34-DC41-820D-4A08F5CDCCA7}" srcOrd="2" destOrd="0" parTransId="{E0271D61-68E0-D64B-B3AD-CF86CBC29286}" sibTransId="{EDAE0298-3DDF-B64D-A5DF-8330E8570C4F}"/>
    <dgm:cxn modelId="{83CA1023-09FF-4CE9-A01C-058A8DE2D2E2}" type="presOf" srcId="{DBADFCF1-BF1A-A140-B7E5-B083A8576E73}" destId="{5A4B7523-7AE0-924E-B62A-9E3EEA553A56}" srcOrd="0" destOrd="0" presId="urn:microsoft.com/office/officeart/2005/8/layout/hList7#1"/>
    <dgm:cxn modelId="{0B02AB51-E23C-4EC3-9DF5-2071579D6BA1}" type="presOf" srcId="{1802E161-5C34-DC41-820D-4A08F5CDCCA7}" destId="{74B565E5-E0B5-0543-A9AB-B565629E9EFA}" srcOrd="1" destOrd="0" presId="urn:microsoft.com/office/officeart/2005/8/layout/hList7#1"/>
    <dgm:cxn modelId="{77A2F989-6826-714C-BD3A-5E0C8F1EEE63}" srcId="{30671AC8-D774-5349-B47C-6A51B9007E6F}" destId="{D1D039E7-0A80-2046-97F9-1D38D7A5EC88}" srcOrd="0" destOrd="0" parTransId="{D438881E-574F-0F42-BB88-7D80CEF20D1B}" sibTransId="{09D87E0D-907D-6141-A5E4-F5358B0FC9C0}"/>
    <dgm:cxn modelId="{BA05CB7F-041C-AE4D-AC3C-A758B48D4A93}" srcId="{30671AC8-D774-5349-B47C-6A51B9007E6F}" destId="{0E80542C-3941-944D-829C-5518F25A31DB}" srcOrd="1" destOrd="0" parTransId="{2081FFE5-6AFC-6341-9ED8-37E461700B19}" sibTransId="{293637A9-DED9-7B44-8A7A-048B218161E9}"/>
    <dgm:cxn modelId="{10A35DBA-63DD-41CE-8AC6-CD26C66C55AD}" type="presOf" srcId="{EDAE0298-3DDF-B64D-A5DF-8330E8570C4F}" destId="{B60E97E3-AC24-F14D-AE5B-6D51D4071822}" srcOrd="0" destOrd="0" presId="urn:microsoft.com/office/officeart/2005/8/layout/hList7#1"/>
    <dgm:cxn modelId="{3DB7F736-C34C-4619-B569-301771F023E5}" type="presOf" srcId="{09D87E0D-907D-6141-A5E4-F5358B0FC9C0}" destId="{A2D36AF5-4C2C-B343-A00D-841F5CB3984F}" srcOrd="0" destOrd="0" presId="urn:microsoft.com/office/officeart/2005/8/layout/hList7#1"/>
    <dgm:cxn modelId="{B744839F-FE60-438D-AC45-436AFA53D218}" type="presOf" srcId="{0E80542C-3941-944D-829C-5518F25A31DB}" destId="{BF43D858-B74C-964E-8484-52889F75654E}" srcOrd="1" destOrd="0" presId="urn:microsoft.com/office/officeart/2005/8/layout/hList7#1"/>
    <dgm:cxn modelId="{DF638A91-B126-49A4-AA2F-AAAB8135EA07}" type="presOf" srcId="{1802E161-5C34-DC41-820D-4A08F5CDCCA7}" destId="{8F4F6D3E-1BA6-0946-BB42-DEF851BD3A6D}" srcOrd="0" destOrd="0" presId="urn:microsoft.com/office/officeart/2005/8/layout/hList7#1"/>
    <dgm:cxn modelId="{1A05C928-4BAE-4F0D-8DF4-19DA6FD89C08}" type="presParOf" srcId="{672D9AC9-B668-5441-BE10-E3074204FEFA}" destId="{A1B63261-A314-9049-9C53-16DE7A16EDE9}" srcOrd="0" destOrd="0" presId="urn:microsoft.com/office/officeart/2005/8/layout/hList7#1"/>
    <dgm:cxn modelId="{436B8B71-6EDA-483B-B376-449C9C632B94}" type="presParOf" srcId="{672D9AC9-B668-5441-BE10-E3074204FEFA}" destId="{C0655CE7-A6CD-9043-BB76-B821F85EF839}" srcOrd="1" destOrd="0" presId="urn:microsoft.com/office/officeart/2005/8/layout/hList7#1"/>
    <dgm:cxn modelId="{AE278C25-481E-4DC6-8A83-FAB2EFA588FE}" type="presParOf" srcId="{C0655CE7-A6CD-9043-BB76-B821F85EF839}" destId="{D333BAC2-1225-EE4E-9A34-5C54F7CE9250}" srcOrd="0" destOrd="0" presId="urn:microsoft.com/office/officeart/2005/8/layout/hList7#1"/>
    <dgm:cxn modelId="{5FBDB95C-2789-49B9-BE77-10B44F1D5438}" type="presParOf" srcId="{D333BAC2-1225-EE4E-9A34-5C54F7CE9250}" destId="{283FF017-C53D-1146-B539-C852E5150614}" srcOrd="0" destOrd="0" presId="urn:microsoft.com/office/officeart/2005/8/layout/hList7#1"/>
    <dgm:cxn modelId="{31A9C610-9BAC-47B2-A65D-9FDA6E514AE9}" type="presParOf" srcId="{D333BAC2-1225-EE4E-9A34-5C54F7CE9250}" destId="{E9DB49CD-8CEF-BC4C-8B05-134041AC35B0}" srcOrd="1" destOrd="0" presId="urn:microsoft.com/office/officeart/2005/8/layout/hList7#1"/>
    <dgm:cxn modelId="{742A07DD-2B35-4A85-A603-92DF32A66C94}" type="presParOf" srcId="{D333BAC2-1225-EE4E-9A34-5C54F7CE9250}" destId="{11AACE9D-3894-C840-8B55-ABB4E238D863}" srcOrd="2" destOrd="0" presId="urn:microsoft.com/office/officeart/2005/8/layout/hList7#1"/>
    <dgm:cxn modelId="{20151367-A278-4432-BA17-28332B204396}" type="presParOf" srcId="{D333BAC2-1225-EE4E-9A34-5C54F7CE9250}" destId="{398E70F1-1036-DC47-B965-D77D2B8F3125}" srcOrd="3" destOrd="0" presId="urn:microsoft.com/office/officeart/2005/8/layout/hList7#1"/>
    <dgm:cxn modelId="{DAD26029-DF5D-442B-A5B9-9DD79DE52030}" type="presParOf" srcId="{C0655CE7-A6CD-9043-BB76-B821F85EF839}" destId="{A2D36AF5-4C2C-B343-A00D-841F5CB3984F}" srcOrd="1" destOrd="0" presId="urn:microsoft.com/office/officeart/2005/8/layout/hList7#1"/>
    <dgm:cxn modelId="{A2D259EC-1DD3-4EF2-94FD-397A399DA917}" type="presParOf" srcId="{C0655CE7-A6CD-9043-BB76-B821F85EF839}" destId="{97678FD1-A43F-BF4B-B2B4-D5D51FD667D2}" srcOrd="2" destOrd="0" presId="urn:microsoft.com/office/officeart/2005/8/layout/hList7#1"/>
    <dgm:cxn modelId="{3A4483FB-A568-4BA3-A7A6-627F8E6471AF}" type="presParOf" srcId="{97678FD1-A43F-BF4B-B2B4-D5D51FD667D2}" destId="{8F183977-68E0-A44C-A380-4C569D35B19C}" srcOrd="0" destOrd="0" presId="urn:microsoft.com/office/officeart/2005/8/layout/hList7#1"/>
    <dgm:cxn modelId="{FE53C62E-3547-41C3-9297-FD12B0A1E294}" type="presParOf" srcId="{97678FD1-A43F-BF4B-B2B4-D5D51FD667D2}" destId="{BF43D858-B74C-964E-8484-52889F75654E}" srcOrd="1" destOrd="0" presId="urn:microsoft.com/office/officeart/2005/8/layout/hList7#1"/>
    <dgm:cxn modelId="{B0370F20-EE82-4871-8BDD-0D83FE23313C}" type="presParOf" srcId="{97678FD1-A43F-BF4B-B2B4-D5D51FD667D2}" destId="{A8C138B3-67C6-9446-A6A5-7131E38192CA}" srcOrd="2" destOrd="0" presId="urn:microsoft.com/office/officeart/2005/8/layout/hList7#1"/>
    <dgm:cxn modelId="{A620048E-BCA9-4DB0-8D75-7762FC725E1F}" type="presParOf" srcId="{97678FD1-A43F-BF4B-B2B4-D5D51FD667D2}" destId="{EC87583F-5138-E644-A8EB-DA93AA070344}" srcOrd="3" destOrd="0" presId="urn:microsoft.com/office/officeart/2005/8/layout/hList7#1"/>
    <dgm:cxn modelId="{865A8856-E2B3-430C-8202-A53388DA701A}" type="presParOf" srcId="{C0655CE7-A6CD-9043-BB76-B821F85EF839}" destId="{458E89B9-3E79-9E41-A8EF-9C8603E7A8F3}" srcOrd="3" destOrd="0" presId="urn:microsoft.com/office/officeart/2005/8/layout/hList7#1"/>
    <dgm:cxn modelId="{F2A3AD48-2119-46A1-9A53-2E9DBEE84BA5}" type="presParOf" srcId="{C0655CE7-A6CD-9043-BB76-B821F85EF839}" destId="{A053CB40-A6C0-BE46-BBE7-A6B40CD75F3B}" srcOrd="4" destOrd="0" presId="urn:microsoft.com/office/officeart/2005/8/layout/hList7#1"/>
    <dgm:cxn modelId="{10ECE65D-C63A-4311-9C2C-89F32B517AA4}" type="presParOf" srcId="{A053CB40-A6C0-BE46-BBE7-A6B40CD75F3B}" destId="{8F4F6D3E-1BA6-0946-BB42-DEF851BD3A6D}" srcOrd="0" destOrd="0" presId="urn:microsoft.com/office/officeart/2005/8/layout/hList7#1"/>
    <dgm:cxn modelId="{D967EB97-8176-4C78-8907-D933CB044C27}" type="presParOf" srcId="{A053CB40-A6C0-BE46-BBE7-A6B40CD75F3B}" destId="{74B565E5-E0B5-0543-A9AB-B565629E9EFA}" srcOrd="1" destOrd="0" presId="urn:microsoft.com/office/officeart/2005/8/layout/hList7#1"/>
    <dgm:cxn modelId="{6F1AF5EB-4FDA-4472-9ECA-9DA356C633B6}" type="presParOf" srcId="{A053CB40-A6C0-BE46-BBE7-A6B40CD75F3B}" destId="{6E3609BF-5364-8941-A04C-4873D40E4232}" srcOrd="2" destOrd="0" presId="urn:microsoft.com/office/officeart/2005/8/layout/hList7#1"/>
    <dgm:cxn modelId="{240F11B9-AD65-4A8E-9E4E-2B2DA8474247}" type="presParOf" srcId="{A053CB40-A6C0-BE46-BBE7-A6B40CD75F3B}" destId="{6C99A83E-3FFB-6946-8585-C2808F85A47D}" srcOrd="3" destOrd="0" presId="urn:microsoft.com/office/officeart/2005/8/layout/hList7#1"/>
    <dgm:cxn modelId="{FBB566C4-3DF7-45E9-846F-9B1E33730F08}" type="presParOf" srcId="{C0655CE7-A6CD-9043-BB76-B821F85EF839}" destId="{B60E97E3-AC24-F14D-AE5B-6D51D4071822}" srcOrd="5" destOrd="0" presId="urn:microsoft.com/office/officeart/2005/8/layout/hList7#1"/>
    <dgm:cxn modelId="{A6653EDF-014A-4DFF-8CB4-1C2648573BD4}" type="presParOf" srcId="{C0655CE7-A6CD-9043-BB76-B821F85EF839}" destId="{3A25B5C3-5691-B24A-99B0-7C21FF80A3BA}" srcOrd="6" destOrd="0" presId="urn:microsoft.com/office/officeart/2005/8/layout/hList7#1"/>
    <dgm:cxn modelId="{D6C8E349-B182-43E7-B844-ADE3D153EA19}" type="presParOf" srcId="{3A25B5C3-5691-B24A-99B0-7C21FF80A3BA}" destId="{5A4B7523-7AE0-924E-B62A-9E3EEA553A56}" srcOrd="0" destOrd="0" presId="urn:microsoft.com/office/officeart/2005/8/layout/hList7#1"/>
    <dgm:cxn modelId="{5695C6D3-1F6D-4A44-806F-7BECF4E6F15C}" type="presParOf" srcId="{3A25B5C3-5691-B24A-99B0-7C21FF80A3BA}" destId="{E430FDC7-B63C-234F-BF5C-F53F9E68F7D5}" srcOrd="1" destOrd="0" presId="urn:microsoft.com/office/officeart/2005/8/layout/hList7#1"/>
    <dgm:cxn modelId="{1B892F12-DAA3-4908-B66F-3D97828F96AB}" type="presParOf" srcId="{3A25B5C3-5691-B24A-99B0-7C21FF80A3BA}" destId="{2506AFA6-868A-0B48-AE48-2D8D37889A81}" srcOrd="2" destOrd="0" presId="urn:microsoft.com/office/officeart/2005/8/layout/hList7#1"/>
    <dgm:cxn modelId="{5D41E2E7-BA83-4568-91AB-5395C2571298}" type="presParOf" srcId="{3A25B5C3-5691-B24A-99B0-7C21FF80A3BA}" destId="{E690BA97-3417-A74E-B29B-102A14E4837F}" srcOrd="3" destOrd="0" presId="urn:microsoft.com/office/officeart/2005/8/layout/hList7#1"/>
    <dgm:cxn modelId="{9C7C20D8-7916-4197-AE50-559201B01CBC}" type="presParOf" srcId="{C0655CE7-A6CD-9043-BB76-B821F85EF839}" destId="{C7538945-3334-A147-8259-18B0DF709C80}" srcOrd="7" destOrd="0" presId="urn:microsoft.com/office/officeart/2005/8/layout/hList7#1"/>
    <dgm:cxn modelId="{2D90A8D9-55E5-4480-BD35-6A2AAF0FF0E8}" type="presParOf" srcId="{C0655CE7-A6CD-9043-BB76-B821F85EF839}" destId="{33C7B4AA-E638-CA4E-8BCC-FD4A61133676}" srcOrd="8" destOrd="0" presId="urn:microsoft.com/office/officeart/2005/8/layout/hList7#1"/>
    <dgm:cxn modelId="{87A6C34E-706E-41A1-B857-032AFE3DF213}" type="presParOf" srcId="{33C7B4AA-E638-CA4E-8BCC-FD4A61133676}" destId="{DE7113F8-21BB-6D4F-8FE1-6F212A563526}" srcOrd="0" destOrd="0" presId="urn:microsoft.com/office/officeart/2005/8/layout/hList7#1"/>
    <dgm:cxn modelId="{E291051B-CED2-4DCE-93BE-66B6A15B3C64}" type="presParOf" srcId="{33C7B4AA-E638-CA4E-8BCC-FD4A61133676}" destId="{65067A0E-3F2D-F14B-B7BF-DAC7D7D52081}" srcOrd="1" destOrd="0" presId="urn:microsoft.com/office/officeart/2005/8/layout/hList7#1"/>
    <dgm:cxn modelId="{A7EF105C-3419-4A2F-8BC6-714FC49E37FF}" type="presParOf" srcId="{33C7B4AA-E638-CA4E-8BCC-FD4A61133676}" destId="{8D921691-0E75-6F40-9671-9C63516C1C4D}" srcOrd="2" destOrd="0" presId="urn:microsoft.com/office/officeart/2005/8/layout/hList7#1"/>
    <dgm:cxn modelId="{AA2BA009-399A-4E65-9548-C6410C585F70}" type="presParOf" srcId="{33C7B4AA-E638-CA4E-8BCC-FD4A61133676}" destId="{E8308927-369D-9540-83EA-F5B3F3378086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4F7853-C6A6-8B46-8EBA-71DC21FB55AA}" type="doc">
      <dgm:prSet loTypeId="urn:microsoft.com/office/officeart/2005/8/layout/StepDownProcess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84DDC0F-686F-4B4E-9090-C62D5C3AA446}">
      <dgm:prSet phldrT="[Text]"/>
      <dgm:spPr/>
      <dgm:t>
        <a:bodyPr/>
        <a:lstStyle/>
        <a:p>
          <a:r>
            <a:rPr lang="en-US" dirty="0" err="1" smtClean="0"/>
            <a:t>Segmentação</a:t>
          </a:r>
          <a:endParaRPr lang="en-US" dirty="0"/>
        </a:p>
      </dgm:t>
    </dgm:pt>
    <dgm:pt modelId="{092709B1-999E-3E43-857D-FC6DE61F8246}" type="parTrans" cxnId="{2A77E2E8-C6C9-AD49-959E-CCF9736EF3C4}">
      <dgm:prSet/>
      <dgm:spPr/>
      <dgm:t>
        <a:bodyPr/>
        <a:lstStyle/>
        <a:p>
          <a:endParaRPr lang="en-US"/>
        </a:p>
      </dgm:t>
    </dgm:pt>
    <dgm:pt modelId="{63F7AE2F-7A27-3E41-BD25-263F022287D3}" type="sibTrans" cxnId="{2A77E2E8-C6C9-AD49-959E-CCF9736EF3C4}">
      <dgm:prSet/>
      <dgm:spPr/>
      <dgm:t>
        <a:bodyPr/>
        <a:lstStyle/>
        <a:p>
          <a:endParaRPr lang="en-US"/>
        </a:p>
      </dgm:t>
    </dgm:pt>
    <dgm:pt modelId="{E052977E-51D1-4E46-97A3-9BC2C9EE624C}">
      <dgm:prSet phldrT="[Text]"/>
      <dgm:spPr/>
      <dgm:t>
        <a:bodyPr/>
        <a:lstStyle/>
        <a:p>
          <a:r>
            <a:rPr lang="en-US" dirty="0" smtClean="0"/>
            <a:t>Mercado </a:t>
          </a:r>
          <a:r>
            <a:rPr lang="en-US" dirty="0" err="1" smtClean="0"/>
            <a:t>alvo</a:t>
          </a:r>
          <a:endParaRPr lang="en-US" dirty="0"/>
        </a:p>
      </dgm:t>
    </dgm:pt>
    <dgm:pt modelId="{72561022-2418-6D4A-9DD3-ED7049137281}" type="parTrans" cxnId="{2877F8B1-614C-544F-95E5-098E48F732DE}">
      <dgm:prSet/>
      <dgm:spPr/>
      <dgm:t>
        <a:bodyPr/>
        <a:lstStyle/>
        <a:p>
          <a:endParaRPr lang="en-US"/>
        </a:p>
      </dgm:t>
    </dgm:pt>
    <dgm:pt modelId="{36595B9B-E31F-E141-9341-B9FD5B9E5C39}" type="sibTrans" cxnId="{2877F8B1-614C-544F-95E5-098E48F732DE}">
      <dgm:prSet/>
      <dgm:spPr/>
      <dgm:t>
        <a:bodyPr/>
        <a:lstStyle/>
        <a:p>
          <a:endParaRPr lang="en-US"/>
        </a:p>
      </dgm:t>
    </dgm:pt>
    <dgm:pt modelId="{174192E4-979D-174E-B006-0FF160409E35}">
      <dgm:prSet phldrT="[Text]"/>
      <dgm:spPr/>
      <dgm:t>
        <a:bodyPr/>
        <a:lstStyle/>
        <a:p>
          <a:r>
            <a:rPr lang="en-US" dirty="0" err="1" smtClean="0"/>
            <a:t>Posicionamento</a:t>
          </a:r>
          <a:endParaRPr lang="en-US" dirty="0"/>
        </a:p>
      </dgm:t>
    </dgm:pt>
    <dgm:pt modelId="{32A683F6-8ECE-8A49-8716-92F62EFE122C}" type="parTrans" cxnId="{2AA2D13E-93E3-D347-ABCD-CC3D2CFF313F}">
      <dgm:prSet/>
      <dgm:spPr/>
      <dgm:t>
        <a:bodyPr/>
        <a:lstStyle/>
        <a:p>
          <a:endParaRPr lang="en-US"/>
        </a:p>
      </dgm:t>
    </dgm:pt>
    <dgm:pt modelId="{FFB67E2C-D83C-4241-80F4-3B6F5FDDC8F7}" type="sibTrans" cxnId="{2AA2D13E-93E3-D347-ABCD-CC3D2CFF313F}">
      <dgm:prSet/>
      <dgm:spPr/>
      <dgm:t>
        <a:bodyPr/>
        <a:lstStyle/>
        <a:p>
          <a:endParaRPr lang="en-US"/>
        </a:p>
      </dgm:t>
    </dgm:pt>
    <dgm:pt modelId="{5FE3D183-7BD6-E947-90B7-D6BC0A207023}" type="pres">
      <dgm:prSet presAssocID="{914F7853-C6A6-8B46-8EBA-71DC21FB55A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64C2CD4-BB14-1F40-AFD4-5BFC0A9BC5F0}" type="pres">
      <dgm:prSet presAssocID="{D84DDC0F-686F-4B4E-9090-C62D5C3AA446}" presName="composite" presStyleCnt="0"/>
      <dgm:spPr/>
      <dgm:t>
        <a:bodyPr/>
        <a:lstStyle/>
        <a:p>
          <a:endParaRPr lang="en-US"/>
        </a:p>
      </dgm:t>
    </dgm:pt>
    <dgm:pt modelId="{E9F3CBB7-CCBA-6448-B421-F75D420639F1}" type="pres">
      <dgm:prSet presAssocID="{D84DDC0F-686F-4B4E-9090-C62D5C3AA446}" presName="bentUpArrow1" presStyleLbl="alignImgPlace1" presStyleIdx="0" presStyleCnt="2" custScaleX="62942" custLinFactNeighborX="-18267" custLinFactNeighborY="-659"/>
      <dgm:spPr/>
      <dgm:t>
        <a:bodyPr/>
        <a:lstStyle/>
        <a:p>
          <a:endParaRPr lang="en-US"/>
        </a:p>
      </dgm:t>
    </dgm:pt>
    <dgm:pt modelId="{6D368F5D-CFAF-114C-AA68-A241CF5F7468}" type="pres">
      <dgm:prSet presAssocID="{D84DDC0F-686F-4B4E-9090-C62D5C3AA446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910AE1-3FFD-734A-9CDC-F1C3F8685CB0}" type="pres">
      <dgm:prSet presAssocID="{D84DDC0F-686F-4B4E-9090-C62D5C3AA446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2633F7-87DB-FF44-A262-638B6ED782FF}" type="pres">
      <dgm:prSet presAssocID="{63F7AE2F-7A27-3E41-BD25-263F022287D3}" presName="sibTrans" presStyleCnt="0"/>
      <dgm:spPr/>
      <dgm:t>
        <a:bodyPr/>
        <a:lstStyle/>
        <a:p>
          <a:endParaRPr lang="en-US"/>
        </a:p>
      </dgm:t>
    </dgm:pt>
    <dgm:pt modelId="{98D29D19-C241-3B49-8762-9E9C2BB08A01}" type="pres">
      <dgm:prSet presAssocID="{E052977E-51D1-4E46-97A3-9BC2C9EE624C}" presName="composite" presStyleCnt="0"/>
      <dgm:spPr/>
      <dgm:t>
        <a:bodyPr/>
        <a:lstStyle/>
        <a:p>
          <a:endParaRPr lang="en-US"/>
        </a:p>
      </dgm:t>
    </dgm:pt>
    <dgm:pt modelId="{63679D1D-69BC-BE42-81FE-72CBFE6A86B5}" type="pres">
      <dgm:prSet presAssocID="{E052977E-51D1-4E46-97A3-9BC2C9EE624C}" presName="bentUpArrow1" presStyleLbl="alignImgPlace1" presStyleIdx="1" presStyleCnt="2" custScaleX="51156" custLinFactNeighborX="-45667" custLinFactNeighborY="1155"/>
      <dgm:spPr/>
      <dgm:t>
        <a:bodyPr/>
        <a:lstStyle/>
        <a:p>
          <a:endParaRPr lang="en-US"/>
        </a:p>
      </dgm:t>
    </dgm:pt>
    <dgm:pt modelId="{EB4ABFD7-72F0-CB41-B715-7787914E8C27}" type="pres">
      <dgm:prSet presAssocID="{E052977E-51D1-4E46-97A3-9BC2C9EE624C}" presName="ParentText" presStyleLbl="node1" presStyleIdx="1" presStyleCnt="3" custLinFactNeighborX="-26382" custLinFactNeighborY="-98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508130-BB01-024D-8591-671FE11AA524}" type="pres">
      <dgm:prSet presAssocID="{E052977E-51D1-4E46-97A3-9BC2C9EE624C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33D5DE-A583-CA43-9A81-2B49124385D9}" type="pres">
      <dgm:prSet presAssocID="{36595B9B-E31F-E141-9341-B9FD5B9E5C39}" presName="sibTrans" presStyleCnt="0"/>
      <dgm:spPr/>
      <dgm:t>
        <a:bodyPr/>
        <a:lstStyle/>
        <a:p>
          <a:endParaRPr lang="en-US"/>
        </a:p>
      </dgm:t>
    </dgm:pt>
    <dgm:pt modelId="{9528C1FD-227A-744F-988A-B7F15B5BD61B}" type="pres">
      <dgm:prSet presAssocID="{174192E4-979D-174E-B006-0FF160409E35}" presName="composite" presStyleCnt="0"/>
      <dgm:spPr/>
      <dgm:t>
        <a:bodyPr/>
        <a:lstStyle/>
        <a:p>
          <a:endParaRPr lang="en-US"/>
        </a:p>
      </dgm:t>
    </dgm:pt>
    <dgm:pt modelId="{57DAE371-7135-B649-96BA-CF7BA9752701}" type="pres">
      <dgm:prSet presAssocID="{174192E4-979D-174E-B006-0FF160409E35}" presName="ParentText" presStyleLbl="node1" presStyleIdx="2" presStyleCnt="3" custLinFactNeighborX="-49414" custLinFactNeighborY="188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06B0D1-C190-497B-88E3-5564935BD9FB}" type="presOf" srcId="{914F7853-C6A6-8B46-8EBA-71DC21FB55AA}" destId="{5FE3D183-7BD6-E947-90B7-D6BC0A207023}" srcOrd="0" destOrd="0" presId="urn:microsoft.com/office/officeart/2005/8/layout/StepDownProcess"/>
    <dgm:cxn modelId="{F92D4704-37F0-49DF-9A28-89360BB149A9}" type="presOf" srcId="{E052977E-51D1-4E46-97A3-9BC2C9EE624C}" destId="{EB4ABFD7-72F0-CB41-B715-7787914E8C27}" srcOrd="0" destOrd="0" presId="urn:microsoft.com/office/officeart/2005/8/layout/StepDownProcess"/>
    <dgm:cxn modelId="{FBE69177-695A-4DD9-8701-78BB398B0BBB}" type="presOf" srcId="{174192E4-979D-174E-B006-0FF160409E35}" destId="{57DAE371-7135-B649-96BA-CF7BA9752701}" srcOrd="0" destOrd="0" presId="urn:microsoft.com/office/officeart/2005/8/layout/StepDownProcess"/>
    <dgm:cxn modelId="{A6310E5C-5D8F-4061-8475-23E50F544B58}" type="presOf" srcId="{D84DDC0F-686F-4B4E-9090-C62D5C3AA446}" destId="{6D368F5D-CFAF-114C-AA68-A241CF5F7468}" srcOrd="0" destOrd="0" presId="urn:microsoft.com/office/officeart/2005/8/layout/StepDownProcess"/>
    <dgm:cxn modelId="{2877F8B1-614C-544F-95E5-098E48F732DE}" srcId="{914F7853-C6A6-8B46-8EBA-71DC21FB55AA}" destId="{E052977E-51D1-4E46-97A3-9BC2C9EE624C}" srcOrd="1" destOrd="0" parTransId="{72561022-2418-6D4A-9DD3-ED7049137281}" sibTransId="{36595B9B-E31F-E141-9341-B9FD5B9E5C39}"/>
    <dgm:cxn modelId="{2A77E2E8-C6C9-AD49-959E-CCF9736EF3C4}" srcId="{914F7853-C6A6-8B46-8EBA-71DC21FB55AA}" destId="{D84DDC0F-686F-4B4E-9090-C62D5C3AA446}" srcOrd="0" destOrd="0" parTransId="{092709B1-999E-3E43-857D-FC6DE61F8246}" sibTransId="{63F7AE2F-7A27-3E41-BD25-263F022287D3}"/>
    <dgm:cxn modelId="{2AA2D13E-93E3-D347-ABCD-CC3D2CFF313F}" srcId="{914F7853-C6A6-8B46-8EBA-71DC21FB55AA}" destId="{174192E4-979D-174E-B006-0FF160409E35}" srcOrd="2" destOrd="0" parTransId="{32A683F6-8ECE-8A49-8716-92F62EFE122C}" sibTransId="{FFB67E2C-D83C-4241-80F4-3B6F5FDDC8F7}"/>
    <dgm:cxn modelId="{7FE9259A-2E08-421B-8DC5-1A079B7F2A3B}" type="presParOf" srcId="{5FE3D183-7BD6-E947-90B7-D6BC0A207023}" destId="{464C2CD4-BB14-1F40-AFD4-5BFC0A9BC5F0}" srcOrd="0" destOrd="0" presId="urn:microsoft.com/office/officeart/2005/8/layout/StepDownProcess"/>
    <dgm:cxn modelId="{5AD38485-A7ED-4E4D-954D-2EDB4EDAE319}" type="presParOf" srcId="{464C2CD4-BB14-1F40-AFD4-5BFC0A9BC5F0}" destId="{E9F3CBB7-CCBA-6448-B421-F75D420639F1}" srcOrd="0" destOrd="0" presId="urn:microsoft.com/office/officeart/2005/8/layout/StepDownProcess"/>
    <dgm:cxn modelId="{F51D8949-0E61-4973-B4B6-3C525B165A77}" type="presParOf" srcId="{464C2CD4-BB14-1F40-AFD4-5BFC0A9BC5F0}" destId="{6D368F5D-CFAF-114C-AA68-A241CF5F7468}" srcOrd="1" destOrd="0" presId="urn:microsoft.com/office/officeart/2005/8/layout/StepDownProcess"/>
    <dgm:cxn modelId="{57200548-5147-42AF-9336-26B83C570A02}" type="presParOf" srcId="{464C2CD4-BB14-1F40-AFD4-5BFC0A9BC5F0}" destId="{AE910AE1-3FFD-734A-9CDC-F1C3F8685CB0}" srcOrd="2" destOrd="0" presId="urn:microsoft.com/office/officeart/2005/8/layout/StepDownProcess"/>
    <dgm:cxn modelId="{930FF6DB-8D0B-451C-A232-0E6B6CBBAF28}" type="presParOf" srcId="{5FE3D183-7BD6-E947-90B7-D6BC0A207023}" destId="{3B2633F7-87DB-FF44-A262-638B6ED782FF}" srcOrd="1" destOrd="0" presId="urn:microsoft.com/office/officeart/2005/8/layout/StepDownProcess"/>
    <dgm:cxn modelId="{2192AB21-D445-4735-893C-202F02F2CF74}" type="presParOf" srcId="{5FE3D183-7BD6-E947-90B7-D6BC0A207023}" destId="{98D29D19-C241-3B49-8762-9E9C2BB08A01}" srcOrd="2" destOrd="0" presId="urn:microsoft.com/office/officeart/2005/8/layout/StepDownProcess"/>
    <dgm:cxn modelId="{0CC0E078-C658-4153-BA5C-260625BB4396}" type="presParOf" srcId="{98D29D19-C241-3B49-8762-9E9C2BB08A01}" destId="{63679D1D-69BC-BE42-81FE-72CBFE6A86B5}" srcOrd="0" destOrd="0" presId="urn:microsoft.com/office/officeart/2005/8/layout/StepDownProcess"/>
    <dgm:cxn modelId="{34D2FD2A-138D-4233-91FA-B715D927E769}" type="presParOf" srcId="{98D29D19-C241-3B49-8762-9E9C2BB08A01}" destId="{EB4ABFD7-72F0-CB41-B715-7787914E8C27}" srcOrd="1" destOrd="0" presId="urn:microsoft.com/office/officeart/2005/8/layout/StepDownProcess"/>
    <dgm:cxn modelId="{93499BD8-81F8-4B8D-B1DD-8FE3EBB43B50}" type="presParOf" srcId="{98D29D19-C241-3B49-8762-9E9C2BB08A01}" destId="{AA508130-BB01-024D-8591-671FE11AA524}" srcOrd="2" destOrd="0" presId="urn:microsoft.com/office/officeart/2005/8/layout/StepDownProcess"/>
    <dgm:cxn modelId="{577D50AD-3B17-4DE3-9536-31B0D140F53D}" type="presParOf" srcId="{5FE3D183-7BD6-E947-90B7-D6BC0A207023}" destId="{9B33D5DE-A583-CA43-9A81-2B49124385D9}" srcOrd="3" destOrd="0" presId="urn:microsoft.com/office/officeart/2005/8/layout/StepDownProcess"/>
    <dgm:cxn modelId="{8722BEF4-A262-459D-A668-FB0B29E186F7}" type="presParOf" srcId="{5FE3D183-7BD6-E947-90B7-D6BC0A207023}" destId="{9528C1FD-227A-744F-988A-B7F15B5BD61B}" srcOrd="4" destOrd="0" presId="urn:microsoft.com/office/officeart/2005/8/layout/StepDownProcess"/>
    <dgm:cxn modelId="{254AAAE3-AA3F-4E95-B2C3-663C711E5F61}" type="presParOf" srcId="{9528C1FD-227A-744F-988A-B7F15B5BD61B}" destId="{57DAE371-7135-B649-96BA-CF7BA9752701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4F7853-C6A6-8B46-8EBA-71DC21FB55AA}" type="doc">
      <dgm:prSet loTypeId="urn:microsoft.com/office/officeart/2005/8/layout/hList1" loCatId="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D84DDC0F-686F-4B4E-9090-C62D5C3AA446}">
      <dgm:prSet phldrT="[Text]"/>
      <dgm:spPr/>
      <dgm:t>
        <a:bodyPr/>
        <a:lstStyle/>
        <a:p>
          <a:r>
            <a:rPr lang="pt-BR" noProof="0" dirty="0" smtClean="0"/>
            <a:t>Geográfica</a:t>
          </a:r>
          <a:endParaRPr lang="pt-BR" noProof="0" dirty="0"/>
        </a:p>
      </dgm:t>
    </dgm:pt>
    <dgm:pt modelId="{092709B1-999E-3E43-857D-FC6DE61F8246}" type="parTrans" cxnId="{2A77E2E8-C6C9-AD49-959E-CCF9736EF3C4}">
      <dgm:prSet/>
      <dgm:spPr/>
      <dgm:t>
        <a:bodyPr/>
        <a:lstStyle/>
        <a:p>
          <a:endParaRPr lang="pt-BR" noProof="0"/>
        </a:p>
      </dgm:t>
    </dgm:pt>
    <dgm:pt modelId="{63F7AE2F-7A27-3E41-BD25-263F022287D3}" type="sibTrans" cxnId="{2A77E2E8-C6C9-AD49-959E-CCF9736EF3C4}">
      <dgm:prSet/>
      <dgm:spPr/>
      <dgm:t>
        <a:bodyPr/>
        <a:lstStyle/>
        <a:p>
          <a:endParaRPr lang="pt-BR" noProof="0"/>
        </a:p>
      </dgm:t>
    </dgm:pt>
    <dgm:pt modelId="{E052977E-51D1-4E46-97A3-9BC2C9EE624C}">
      <dgm:prSet phldrT="[Text]"/>
      <dgm:spPr/>
      <dgm:t>
        <a:bodyPr/>
        <a:lstStyle/>
        <a:p>
          <a:r>
            <a:rPr lang="pt-BR" noProof="0" dirty="0" smtClean="0"/>
            <a:t>Demográfica</a:t>
          </a:r>
          <a:endParaRPr lang="pt-BR" noProof="0" dirty="0"/>
        </a:p>
      </dgm:t>
    </dgm:pt>
    <dgm:pt modelId="{72561022-2418-6D4A-9DD3-ED7049137281}" type="parTrans" cxnId="{2877F8B1-614C-544F-95E5-098E48F732DE}">
      <dgm:prSet/>
      <dgm:spPr/>
      <dgm:t>
        <a:bodyPr/>
        <a:lstStyle/>
        <a:p>
          <a:endParaRPr lang="pt-BR" noProof="0"/>
        </a:p>
      </dgm:t>
    </dgm:pt>
    <dgm:pt modelId="{36595B9B-E31F-E141-9341-B9FD5B9E5C39}" type="sibTrans" cxnId="{2877F8B1-614C-544F-95E5-098E48F732DE}">
      <dgm:prSet/>
      <dgm:spPr/>
      <dgm:t>
        <a:bodyPr/>
        <a:lstStyle/>
        <a:p>
          <a:endParaRPr lang="pt-BR" noProof="0"/>
        </a:p>
      </dgm:t>
    </dgm:pt>
    <dgm:pt modelId="{174192E4-979D-174E-B006-0FF160409E35}">
      <dgm:prSet phldrT="[Text]"/>
      <dgm:spPr/>
      <dgm:t>
        <a:bodyPr/>
        <a:lstStyle/>
        <a:p>
          <a:r>
            <a:rPr lang="pt-BR" noProof="0" dirty="0" smtClean="0"/>
            <a:t>Psicográfica</a:t>
          </a:r>
          <a:endParaRPr lang="pt-BR" noProof="0" dirty="0"/>
        </a:p>
      </dgm:t>
    </dgm:pt>
    <dgm:pt modelId="{32A683F6-8ECE-8A49-8716-92F62EFE122C}" type="parTrans" cxnId="{2AA2D13E-93E3-D347-ABCD-CC3D2CFF313F}">
      <dgm:prSet/>
      <dgm:spPr/>
      <dgm:t>
        <a:bodyPr/>
        <a:lstStyle/>
        <a:p>
          <a:endParaRPr lang="pt-BR" noProof="0"/>
        </a:p>
      </dgm:t>
    </dgm:pt>
    <dgm:pt modelId="{FFB67E2C-D83C-4241-80F4-3B6F5FDDC8F7}" type="sibTrans" cxnId="{2AA2D13E-93E3-D347-ABCD-CC3D2CFF313F}">
      <dgm:prSet/>
      <dgm:spPr/>
      <dgm:t>
        <a:bodyPr/>
        <a:lstStyle/>
        <a:p>
          <a:endParaRPr lang="pt-BR" noProof="0"/>
        </a:p>
      </dgm:t>
    </dgm:pt>
    <dgm:pt modelId="{522B4572-B17B-D844-8CC4-325DA38A4F9E}">
      <dgm:prSet/>
      <dgm:spPr/>
      <dgm:t>
        <a:bodyPr/>
        <a:lstStyle/>
        <a:p>
          <a:r>
            <a:rPr lang="pt-BR" noProof="0" dirty="0" smtClean="0"/>
            <a:t>Pressupõe a divisão em diferentes unidades geográficas como nações, estados, regiões, cidades ou bairros.</a:t>
          </a:r>
          <a:endParaRPr lang="pt-BR" noProof="0" dirty="0"/>
        </a:p>
      </dgm:t>
    </dgm:pt>
    <dgm:pt modelId="{82BC99D2-ABC9-554A-BDB2-700008821937}" type="parTrans" cxnId="{73E9241D-F7E4-6649-8023-2C7247100745}">
      <dgm:prSet/>
      <dgm:spPr/>
      <dgm:t>
        <a:bodyPr/>
        <a:lstStyle/>
        <a:p>
          <a:endParaRPr lang="pt-BR" noProof="0"/>
        </a:p>
      </dgm:t>
    </dgm:pt>
    <dgm:pt modelId="{151FD3F6-B60D-AB4F-B386-963AA308A142}" type="sibTrans" cxnId="{73E9241D-F7E4-6649-8023-2C7247100745}">
      <dgm:prSet/>
      <dgm:spPr/>
      <dgm:t>
        <a:bodyPr/>
        <a:lstStyle/>
        <a:p>
          <a:endParaRPr lang="pt-BR" noProof="0"/>
        </a:p>
      </dgm:t>
    </dgm:pt>
    <dgm:pt modelId="{DE15787A-1170-124E-91CB-D67A41944264}">
      <dgm:prSet/>
      <dgm:spPr/>
      <dgm:t>
        <a:bodyPr/>
        <a:lstStyle/>
        <a:p>
          <a:r>
            <a:rPr lang="pt-BR" noProof="0" dirty="0" smtClean="0"/>
            <a:t>Idade/ Geração;</a:t>
          </a:r>
          <a:endParaRPr lang="pt-BR" noProof="0" dirty="0"/>
        </a:p>
      </dgm:t>
    </dgm:pt>
    <dgm:pt modelId="{B23D9574-B133-BA4B-965F-D6F13D8FA1CE}" type="parTrans" cxnId="{B7B2E5B3-6156-5B43-98A4-819487B60E2B}">
      <dgm:prSet/>
      <dgm:spPr/>
      <dgm:t>
        <a:bodyPr/>
        <a:lstStyle/>
        <a:p>
          <a:endParaRPr lang="pt-BR" noProof="0"/>
        </a:p>
      </dgm:t>
    </dgm:pt>
    <dgm:pt modelId="{7E8C222F-257B-4344-BF79-CD81C26FE0C0}" type="sibTrans" cxnId="{B7B2E5B3-6156-5B43-98A4-819487B60E2B}">
      <dgm:prSet/>
      <dgm:spPr/>
      <dgm:t>
        <a:bodyPr/>
        <a:lstStyle/>
        <a:p>
          <a:endParaRPr lang="pt-BR" noProof="0"/>
        </a:p>
      </dgm:t>
    </dgm:pt>
    <dgm:pt modelId="{32398A6F-A49F-5E4D-B26A-FD14E91439FA}">
      <dgm:prSet/>
      <dgm:spPr/>
      <dgm:t>
        <a:bodyPr/>
        <a:lstStyle/>
        <a:p>
          <a:r>
            <a:rPr lang="pt-BR" noProof="0" dirty="0" smtClean="0"/>
            <a:t>Tamanho da </a:t>
          </a:r>
          <a:r>
            <a:rPr lang="pt-BR" noProof="0" dirty="0" err="1" smtClean="0"/>
            <a:t>familia</a:t>
          </a:r>
          <a:r>
            <a:rPr lang="pt-BR" noProof="0" dirty="0" smtClean="0"/>
            <a:t>;</a:t>
          </a:r>
          <a:endParaRPr lang="pt-BR" noProof="0" dirty="0"/>
        </a:p>
      </dgm:t>
    </dgm:pt>
    <dgm:pt modelId="{C79A2965-158D-2B48-8AA3-D3D9AAFEFB80}" type="parTrans" cxnId="{4CBB7AF9-F116-FF4D-ACB1-F2B579C89015}">
      <dgm:prSet/>
      <dgm:spPr/>
      <dgm:t>
        <a:bodyPr/>
        <a:lstStyle/>
        <a:p>
          <a:endParaRPr lang="pt-BR" noProof="0"/>
        </a:p>
      </dgm:t>
    </dgm:pt>
    <dgm:pt modelId="{F75152CB-01DE-0D46-AD09-0400A1431F21}" type="sibTrans" cxnId="{4CBB7AF9-F116-FF4D-ACB1-F2B579C89015}">
      <dgm:prSet/>
      <dgm:spPr/>
      <dgm:t>
        <a:bodyPr/>
        <a:lstStyle/>
        <a:p>
          <a:endParaRPr lang="pt-BR" noProof="0"/>
        </a:p>
      </dgm:t>
    </dgm:pt>
    <dgm:pt modelId="{DA5AAD43-6884-C548-AB98-BB458C4C8667}">
      <dgm:prSet/>
      <dgm:spPr/>
      <dgm:t>
        <a:bodyPr/>
        <a:lstStyle/>
        <a:p>
          <a:r>
            <a:rPr lang="pt-BR" noProof="0" dirty="0" smtClean="0"/>
            <a:t>Ciclo de vida da </a:t>
          </a:r>
          <a:r>
            <a:rPr lang="pt-BR" noProof="0" dirty="0" err="1" smtClean="0"/>
            <a:t>familia</a:t>
          </a:r>
          <a:r>
            <a:rPr lang="pt-BR" noProof="0" dirty="0" smtClean="0"/>
            <a:t>;</a:t>
          </a:r>
          <a:endParaRPr lang="pt-BR" noProof="0" dirty="0"/>
        </a:p>
      </dgm:t>
    </dgm:pt>
    <dgm:pt modelId="{6D4E927B-18C3-014C-B3B7-FF1CDE8F66E1}" type="parTrans" cxnId="{D3048F06-E5DD-0E4A-BEF6-226537947132}">
      <dgm:prSet/>
      <dgm:spPr/>
      <dgm:t>
        <a:bodyPr/>
        <a:lstStyle/>
        <a:p>
          <a:endParaRPr lang="pt-BR" noProof="0"/>
        </a:p>
      </dgm:t>
    </dgm:pt>
    <dgm:pt modelId="{C23E264F-F97F-7841-9764-50F8E3E59A21}" type="sibTrans" cxnId="{D3048F06-E5DD-0E4A-BEF6-226537947132}">
      <dgm:prSet/>
      <dgm:spPr/>
      <dgm:t>
        <a:bodyPr/>
        <a:lstStyle/>
        <a:p>
          <a:endParaRPr lang="pt-BR" noProof="0"/>
        </a:p>
      </dgm:t>
    </dgm:pt>
    <dgm:pt modelId="{830E11EE-0E42-8D4D-9AB8-446EA697D1AF}">
      <dgm:prSet/>
      <dgm:spPr/>
      <dgm:t>
        <a:bodyPr/>
        <a:lstStyle/>
        <a:p>
          <a:r>
            <a:rPr lang="pt-BR" noProof="0" dirty="0" smtClean="0"/>
            <a:t>Sexo;</a:t>
          </a:r>
          <a:endParaRPr lang="pt-BR" noProof="0" dirty="0"/>
        </a:p>
      </dgm:t>
    </dgm:pt>
    <dgm:pt modelId="{25FC85E2-5D7B-C746-BE8E-BD768FA27592}" type="parTrans" cxnId="{88FD0AAE-BB46-9443-93FA-F6E42C05CC4D}">
      <dgm:prSet/>
      <dgm:spPr/>
      <dgm:t>
        <a:bodyPr/>
        <a:lstStyle/>
        <a:p>
          <a:endParaRPr lang="pt-BR" noProof="0"/>
        </a:p>
      </dgm:t>
    </dgm:pt>
    <dgm:pt modelId="{4B50718B-D673-0F4D-AA51-5A8DA171A4D3}" type="sibTrans" cxnId="{88FD0AAE-BB46-9443-93FA-F6E42C05CC4D}">
      <dgm:prSet/>
      <dgm:spPr/>
      <dgm:t>
        <a:bodyPr/>
        <a:lstStyle/>
        <a:p>
          <a:endParaRPr lang="pt-BR" noProof="0"/>
        </a:p>
      </dgm:t>
    </dgm:pt>
    <dgm:pt modelId="{C6D69443-2938-6442-BF2B-37786940FC4E}">
      <dgm:prSet/>
      <dgm:spPr/>
      <dgm:t>
        <a:bodyPr/>
        <a:lstStyle/>
        <a:p>
          <a:r>
            <a:rPr lang="pt-BR" noProof="0" dirty="0" smtClean="0"/>
            <a:t>Renda;</a:t>
          </a:r>
          <a:endParaRPr lang="pt-BR" noProof="0" dirty="0"/>
        </a:p>
      </dgm:t>
    </dgm:pt>
    <dgm:pt modelId="{998689E2-CE3A-9F41-8BF7-59F102D12782}" type="parTrans" cxnId="{8525465F-86D2-5C40-9AC6-EB64814E40EC}">
      <dgm:prSet/>
      <dgm:spPr/>
      <dgm:t>
        <a:bodyPr/>
        <a:lstStyle/>
        <a:p>
          <a:endParaRPr lang="pt-BR" noProof="0"/>
        </a:p>
      </dgm:t>
    </dgm:pt>
    <dgm:pt modelId="{BCDD26E3-854C-2D49-93BA-13BB41107FB2}" type="sibTrans" cxnId="{8525465F-86D2-5C40-9AC6-EB64814E40EC}">
      <dgm:prSet/>
      <dgm:spPr/>
      <dgm:t>
        <a:bodyPr/>
        <a:lstStyle/>
        <a:p>
          <a:endParaRPr lang="pt-BR" noProof="0"/>
        </a:p>
      </dgm:t>
    </dgm:pt>
    <dgm:pt modelId="{186146BD-92BC-BF43-AF19-FEA6643C6547}">
      <dgm:prSet/>
      <dgm:spPr/>
      <dgm:t>
        <a:bodyPr/>
        <a:lstStyle/>
        <a:p>
          <a:r>
            <a:rPr lang="pt-BR" noProof="0" dirty="0" smtClean="0"/>
            <a:t>Ocupação;</a:t>
          </a:r>
          <a:endParaRPr lang="pt-BR" noProof="0" dirty="0"/>
        </a:p>
      </dgm:t>
    </dgm:pt>
    <dgm:pt modelId="{31998FA3-F33A-A241-8544-AC288E8F2FB1}" type="parTrans" cxnId="{3BB438B5-C3A6-CC4C-AD32-1C449E2E0283}">
      <dgm:prSet/>
      <dgm:spPr/>
      <dgm:t>
        <a:bodyPr/>
        <a:lstStyle/>
        <a:p>
          <a:endParaRPr lang="pt-BR" noProof="0"/>
        </a:p>
      </dgm:t>
    </dgm:pt>
    <dgm:pt modelId="{6D559015-C7CA-1D4D-8216-7EE6263B5FE7}" type="sibTrans" cxnId="{3BB438B5-C3A6-CC4C-AD32-1C449E2E0283}">
      <dgm:prSet/>
      <dgm:spPr/>
      <dgm:t>
        <a:bodyPr/>
        <a:lstStyle/>
        <a:p>
          <a:endParaRPr lang="pt-BR" noProof="0"/>
        </a:p>
      </dgm:t>
    </dgm:pt>
    <dgm:pt modelId="{210D48B5-4210-AF4F-9E3F-192930F37598}">
      <dgm:prSet/>
      <dgm:spPr/>
      <dgm:t>
        <a:bodyPr/>
        <a:lstStyle/>
        <a:p>
          <a:r>
            <a:rPr lang="pt-BR" noProof="0" dirty="0" smtClean="0"/>
            <a:t>Grau de instrução;</a:t>
          </a:r>
          <a:endParaRPr lang="pt-BR" noProof="0" dirty="0"/>
        </a:p>
      </dgm:t>
    </dgm:pt>
    <dgm:pt modelId="{EF253E34-138F-4C49-83F3-C217C9749921}" type="parTrans" cxnId="{DB71D0B6-DEA2-8941-A455-0DD3A7BF2BDA}">
      <dgm:prSet/>
      <dgm:spPr/>
      <dgm:t>
        <a:bodyPr/>
        <a:lstStyle/>
        <a:p>
          <a:endParaRPr lang="pt-BR" noProof="0"/>
        </a:p>
      </dgm:t>
    </dgm:pt>
    <dgm:pt modelId="{C029AE6C-C279-1442-985D-F3CBA71697DD}" type="sibTrans" cxnId="{DB71D0B6-DEA2-8941-A455-0DD3A7BF2BDA}">
      <dgm:prSet/>
      <dgm:spPr/>
      <dgm:t>
        <a:bodyPr/>
        <a:lstStyle/>
        <a:p>
          <a:endParaRPr lang="pt-BR" noProof="0"/>
        </a:p>
      </dgm:t>
    </dgm:pt>
    <dgm:pt modelId="{9986530E-9993-8846-A97B-66D7B44E2E67}">
      <dgm:prSet/>
      <dgm:spPr/>
      <dgm:t>
        <a:bodyPr/>
        <a:lstStyle/>
        <a:p>
          <a:r>
            <a:rPr lang="pt-BR" noProof="0" dirty="0" smtClean="0"/>
            <a:t>Religião;</a:t>
          </a:r>
          <a:endParaRPr lang="pt-BR" noProof="0" dirty="0"/>
        </a:p>
      </dgm:t>
    </dgm:pt>
    <dgm:pt modelId="{81604D59-0488-504C-BFC6-EBF06BE7E33F}" type="parTrans" cxnId="{38D8BD2D-A39E-CA44-8967-7DAC0ACD26C6}">
      <dgm:prSet/>
      <dgm:spPr/>
      <dgm:t>
        <a:bodyPr/>
        <a:lstStyle/>
        <a:p>
          <a:endParaRPr lang="pt-BR" noProof="0"/>
        </a:p>
      </dgm:t>
    </dgm:pt>
    <dgm:pt modelId="{926B73F0-B99B-104B-AA4B-C3CBFDA57A3C}" type="sibTrans" cxnId="{38D8BD2D-A39E-CA44-8967-7DAC0ACD26C6}">
      <dgm:prSet/>
      <dgm:spPr/>
      <dgm:t>
        <a:bodyPr/>
        <a:lstStyle/>
        <a:p>
          <a:endParaRPr lang="pt-BR" noProof="0"/>
        </a:p>
      </dgm:t>
    </dgm:pt>
    <dgm:pt modelId="{FB975360-C754-FC49-9C4C-846051362B14}">
      <dgm:prSet/>
      <dgm:spPr/>
      <dgm:t>
        <a:bodyPr/>
        <a:lstStyle/>
        <a:p>
          <a:r>
            <a:rPr lang="pt-BR" noProof="0" dirty="0" smtClean="0"/>
            <a:t>Raça;</a:t>
          </a:r>
          <a:endParaRPr lang="pt-BR" noProof="0" dirty="0"/>
        </a:p>
      </dgm:t>
    </dgm:pt>
    <dgm:pt modelId="{575C48BC-658C-A04B-9636-B0BB5D95F44D}" type="parTrans" cxnId="{5E8A57E0-5A36-5A43-A6E7-CE854C4B009A}">
      <dgm:prSet/>
      <dgm:spPr/>
      <dgm:t>
        <a:bodyPr/>
        <a:lstStyle/>
        <a:p>
          <a:endParaRPr lang="pt-BR" noProof="0"/>
        </a:p>
      </dgm:t>
    </dgm:pt>
    <dgm:pt modelId="{A2C801FB-DE33-3F4E-8A53-9FB59E7C86E2}" type="sibTrans" cxnId="{5E8A57E0-5A36-5A43-A6E7-CE854C4B009A}">
      <dgm:prSet/>
      <dgm:spPr/>
      <dgm:t>
        <a:bodyPr/>
        <a:lstStyle/>
        <a:p>
          <a:endParaRPr lang="pt-BR" noProof="0"/>
        </a:p>
      </dgm:t>
    </dgm:pt>
    <dgm:pt modelId="{19F615AD-1B50-1A40-B6B0-D157974493FC}">
      <dgm:prSet/>
      <dgm:spPr/>
      <dgm:t>
        <a:bodyPr/>
        <a:lstStyle/>
        <a:p>
          <a:r>
            <a:rPr lang="pt-BR" noProof="0" dirty="0" smtClean="0"/>
            <a:t>Nacionalidade;</a:t>
          </a:r>
          <a:endParaRPr lang="pt-BR" noProof="0" dirty="0"/>
        </a:p>
      </dgm:t>
    </dgm:pt>
    <dgm:pt modelId="{E58545A2-AC9B-CB46-961E-A4A5A1C4BAFF}" type="parTrans" cxnId="{EFF39428-1933-A049-AB31-7344FCE209A5}">
      <dgm:prSet/>
      <dgm:spPr/>
      <dgm:t>
        <a:bodyPr/>
        <a:lstStyle/>
        <a:p>
          <a:endParaRPr lang="pt-BR" noProof="0"/>
        </a:p>
      </dgm:t>
    </dgm:pt>
    <dgm:pt modelId="{F104A85D-B477-0444-8520-E80460730D52}" type="sibTrans" cxnId="{EFF39428-1933-A049-AB31-7344FCE209A5}">
      <dgm:prSet/>
      <dgm:spPr/>
      <dgm:t>
        <a:bodyPr/>
        <a:lstStyle/>
        <a:p>
          <a:endParaRPr lang="pt-BR" noProof="0"/>
        </a:p>
      </dgm:t>
    </dgm:pt>
    <dgm:pt modelId="{62044C9F-2347-454D-AABB-C964F840C155}">
      <dgm:prSet/>
      <dgm:spPr/>
      <dgm:t>
        <a:bodyPr/>
        <a:lstStyle/>
        <a:p>
          <a:r>
            <a:rPr lang="pt-BR" noProof="0" dirty="0" smtClean="0"/>
            <a:t>Classe Social;</a:t>
          </a:r>
          <a:endParaRPr lang="pt-BR" noProof="0" dirty="0"/>
        </a:p>
      </dgm:t>
    </dgm:pt>
    <dgm:pt modelId="{0441B6CB-14DB-A94E-88B6-6ACD03C1FEE6}" type="parTrans" cxnId="{7A2B6C3E-E1FA-B646-A325-F19D9E58D4E5}">
      <dgm:prSet/>
      <dgm:spPr/>
      <dgm:t>
        <a:bodyPr/>
        <a:lstStyle/>
        <a:p>
          <a:endParaRPr lang="pt-BR" noProof="0"/>
        </a:p>
      </dgm:t>
    </dgm:pt>
    <dgm:pt modelId="{8D2F4F4E-EF82-974F-A817-9056A816DF74}" type="sibTrans" cxnId="{7A2B6C3E-E1FA-B646-A325-F19D9E58D4E5}">
      <dgm:prSet/>
      <dgm:spPr/>
      <dgm:t>
        <a:bodyPr/>
        <a:lstStyle/>
        <a:p>
          <a:endParaRPr lang="pt-BR" noProof="0"/>
        </a:p>
      </dgm:t>
    </dgm:pt>
    <dgm:pt modelId="{847AC0AB-9F98-E748-9BC6-88502D43F395}">
      <dgm:prSet/>
      <dgm:spPr/>
      <dgm:t>
        <a:bodyPr/>
        <a:lstStyle/>
        <a:p>
          <a:r>
            <a:rPr lang="pt-BR" noProof="0" dirty="0" smtClean="0"/>
            <a:t>Psicologia</a:t>
          </a:r>
          <a:r>
            <a:rPr lang="pt-BR" baseline="0" noProof="0" dirty="0" smtClean="0"/>
            <a:t> e Demografia;</a:t>
          </a:r>
          <a:endParaRPr lang="pt-BR" noProof="0" dirty="0"/>
        </a:p>
      </dgm:t>
    </dgm:pt>
    <dgm:pt modelId="{9C09AAB1-CE36-9E45-A400-DB2712DBD223}" type="parTrans" cxnId="{C850F739-B1E3-DD4C-9C30-2D7E6D87B974}">
      <dgm:prSet/>
      <dgm:spPr/>
      <dgm:t>
        <a:bodyPr/>
        <a:lstStyle/>
        <a:p>
          <a:endParaRPr lang="pt-BR" noProof="0"/>
        </a:p>
      </dgm:t>
    </dgm:pt>
    <dgm:pt modelId="{4734042C-1168-4946-BDE5-CBC6D950D835}" type="sibTrans" cxnId="{C850F739-B1E3-DD4C-9C30-2D7E6D87B974}">
      <dgm:prSet/>
      <dgm:spPr/>
      <dgm:t>
        <a:bodyPr/>
        <a:lstStyle/>
        <a:p>
          <a:endParaRPr lang="pt-BR" noProof="0"/>
        </a:p>
      </dgm:t>
    </dgm:pt>
    <dgm:pt modelId="{73774648-F559-E94F-A46C-189CAA48CC4A}">
      <dgm:prSet/>
      <dgm:spPr/>
      <dgm:t>
        <a:bodyPr/>
        <a:lstStyle/>
        <a:p>
          <a:r>
            <a:rPr lang="pt-BR" noProof="0" dirty="0" smtClean="0"/>
            <a:t>As pessoas são divididas em grupos com base em traços psicológicos/ de personalidade, estilos de vida ou valores. </a:t>
          </a:r>
          <a:endParaRPr lang="pt-BR" noProof="0" dirty="0"/>
        </a:p>
      </dgm:t>
    </dgm:pt>
    <dgm:pt modelId="{64ABA731-C7AE-6149-A4A5-9BB19A9E6A13}" type="parTrans" cxnId="{780FDFDF-A9F3-3147-8D70-B74CB8BD5A80}">
      <dgm:prSet/>
      <dgm:spPr/>
      <dgm:t>
        <a:bodyPr/>
        <a:lstStyle/>
        <a:p>
          <a:endParaRPr lang="pt-BR" noProof="0"/>
        </a:p>
      </dgm:t>
    </dgm:pt>
    <dgm:pt modelId="{90934AA8-E08C-E44A-BA0A-787BA803E3F2}" type="sibTrans" cxnId="{780FDFDF-A9F3-3147-8D70-B74CB8BD5A80}">
      <dgm:prSet/>
      <dgm:spPr/>
      <dgm:t>
        <a:bodyPr/>
        <a:lstStyle/>
        <a:p>
          <a:endParaRPr lang="pt-BR" noProof="0"/>
        </a:p>
      </dgm:t>
    </dgm:pt>
    <dgm:pt modelId="{18F978C7-238C-664C-9684-6000CF54C243}">
      <dgm:prSet/>
      <dgm:spPr/>
      <dgm:t>
        <a:bodyPr/>
        <a:lstStyle/>
        <a:p>
          <a:r>
            <a:rPr lang="pt-BR" noProof="0" dirty="0" smtClean="0"/>
            <a:t>Pessoas do mesmo grupo demográfico podem exibir diferentes perfis psicográficos</a:t>
          </a:r>
          <a:endParaRPr lang="pt-BR" noProof="0" dirty="0"/>
        </a:p>
      </dgm:t>
    </dgm:pt>
    <dgm:pt modelId="{5CE9B390-8811-DA49-A865-B78C226F7DF0}" type="parTrans" cxnId="{69A3FD39-4B45-3141-9AC2-53D2F835F644}">
      <dgm:prSet/>
      <dgm:spPr/>
      <dgm:t>
        <a:bodyPr/>
        <a:lstStyle/>
        <a:p>
          <a:endParaRPr lang="pt-BR" noProof="0"/>
        </a:p>
      </dgm:t>
    </dgm:pt>
    <dgm:pt modelId="{E70FFD4B-1B23-DF47-BF0C-ABDDDCE99B9B}" type="sibTrans" cxnId="{69A3FD39-4B45-3141-9AC2-53D2F835F644}">
      <dgm:prSet/>
      <dgm:spPr/>
      <dgm:t>
        <a:bodyPr/>
        <a:lstStyle/>
        <a:p>
          <a:endParaRPr lang="pt-BR" noProof="0"/>
        </a:p>
      </dgm:t>
    </dgm:pt>
    <dgm:pt modelId="{9C0316BB-F340-1A44-950C-18B61354D932}">
      <dgm:prSet/>
      <dgm:spPr/>
      <dgm:t>
        <a:bodyPr/>
        <a:lstStyle/>
        <a:p>
          <a:r>
            <a:rPr lang="pt-BR" noProof="0" dirty="0" smtClean="0"/>
            <a:t>Comportamental</a:t>
          </a:r>
          <a:endParaRPr lang="pt-BR" noProof="0" dirty="0"/>
        </a:p>
      </dgm:t>
    </dgm:pt>
    <dgm:pt modelId="{998FEC92-F8F8-8646-A0D8-0C7B1DA2EADF}" type="parTrans" cxnId="{B20A3EBB-5AC5-CB4E-8214-0F99342C657C}">
      <dgm:prSet/>
      <dgm:spPr/>
      <dgm:t>
        <a:bodyPr/>
        <a:lstStyle/>
        <a:p>
          <a:endParaRPr lang="pt-BR" noProof="0"/>
        </a:p>
      </dgm:t>
    </dgm:pt>
    <dgm:pt modelId="{05654464-87A9-C94C-BD40-4FCA06FAB4D4}" type="sibTrans" cxnId="{B20A3EBB-5AC5-CB4E-8214-0F99342C657C}">
      <dgm:prSet/>
      <dgm:spPr/>
      <dgm:t>
        <a:bodyPr/>
        <a:lstStyle/>
        <a:p>
          <a:endParaRPr lang="pt-BR" noProof="0"/>
        </a:p>
      </dgm:t>
    </dgm:pt>
    <dgm:pt modelId="{B2301D0C-3331-824B-BF09-DDBE3B77DAE2}">
      <dgm:prSet/>
      <dgm:spPr/>
      <dgm:t>
        <a:bodyPr/>
        <a:lstStyle/>
        <a:p>
          <a:r>
            <a:rPr lang="pt-BR" noProof="0" dirty="0" smtClean="0"/>
            <a:t>Divididos em grupos segundo seu conhecimento, atitude, uso ou reação a um produto;</a:t>
          </a:r>
          <a:endParaRPr lang="pt-BR" noProof="0" dirty="0"/>
        </a:p>
      </dgm:t>
    </dgm:pt>
    <dgm:pt modelId="{66ADD1D5-971D-5949-8996-4125945DED83}" type="parTrans" cxnId="{D535D8F7-616D-814E-85C2-429533FEF5EB}">
      <dgm:prSet/>
      <dgm:spPr/>
      <dgm:t>
        <a:bodyPr/>
        <a:lstStyle/>
        <a:p>
          <a:endParaRPr lang="pt-BR" noProof="0"/>
        </a:p>
      </dgm:t>
    </dgm:pt>
    <dgm:pt modelId="{0C202E9C-DF4D-DA46-B7D3-A9CF621FF4F8}" type="sibTrans" cxnId="{D535D8F7-616D-814E-85C2-429533FEF5EB}">
      <dgm:prSet/>
      <dgm:spPr/>
      <dgm:t>
        <a:bodyPr/>
        <a:lstStyle/>
        <a:p>
          <a:endParaRPr lang="pt-BR" noProof="0"/>
        </a:p>
      </dgm:t>
    </dgm:pt>
    <dgm:pt modelId="{6F5EDCF0-1AA3-7D4B-BE37-F62211735D42}">
      <dgm:prSet/>
      <dgm:spPr/>
      <dgm:t>
        <a:bodyPr/>
        <a:lstStyle/>
        <a:p>
          <a:r>
            <a:rPr lang="pt-BR" noProof="0" dirty="0" smtClean="0"/>
            <a:t>Necessidades e Benefícios;</a:t>
          </a:r>
          <a:endParaRPr lang="pt-BR" noProof="0" dirty="0"/>
        </a:p>
      </dgm:t>
    </dgm:pt>
    <dgm:pt modelId="{58B3A916-7761-C841-B178-F5A7DEA9D182}" type="parTrans" cxnId="{823F3962-93C7-A948-9F7E-2476701FE285}">
      <dgm:prSet/>
      <dgm:spPr/>
      <dgm:t>
        <a:bodyPr/>
        <a:lstStyle/>
        <a:p>
          <a:endParaRPr lang="pt-BR" noProof="0"/>
        </a:p>
      </dgm:t>
    </dgm:pt>
    <dgm:pt modelId="{CC88D1B7-302A-944D-97CB-89D4BDF1EBE7}" type="sibTrans" cxnId="{823F3962-93C7-A948-9F7E-2476701FE285}">
      <dgm:prSet/>
      <dgm:spPr/>
      <dgm:t>
        <a:bodyPr/>
        <a:lstStyle/>
        <a:p>
          <a:endParaRPr lang="pt-BR" noProof="0"/>
        </a:p>
      </dgm:t>
    </dgm:pt>
    <dgm:pt modelId="{B05C51AF-CB3F-8C49-9195-EBCF2B16D738}">
      <dgm:prSet/>
      <dgm:spPr/>
      <dgm:t>
        <a:bodyPr/>
        <a:lstStyle/>
        <a:p>
          <a:r>
            <a:rPr lang="pt-BR" noProof="0" dirty="0" smtClean="0"/>
            <a:t>Papéis de decisão;</a:t>
          </a:r>
          <a:endParaRPr lang="pt-BR" noProof="0" dirty="0"/>
        </a:p>
      </dgm:t>
    </dgm:pt>
    <dgm:pt modelId="{09552719-C164-D842-83E7-A194D9D369C2}" type="parTrans" cxnId="{ABEF0AFC-72CE-C041-82F0-F55105424676}">
      <dgm:prSet/>
      <dgm:spPr/>
      <dgm:t>
        <a:bodyPr/>
        <a:lstStyle/>
        <a:p>
          <a:endParaRPr lang="pt-BR" noProof="0"/>
        </a:p>
      </dgm:t>
    </dgm:pt>
    <dgm:pt modelId="{E04AC7D7-2855-AD4A-AD81-F3DC17834C53}" type="sibTrans" cxnId="{ABEF0AFC-72CE-C041-82F0-F55105424676}">
      <dgm:prSet/>
      <dgm:spPr/>
      <dgm:t>
        <a:bodyPr/>
        <a:lstStyle/>
        <a:p>
          <a:endParaRPr lang="pt-BR" noProof="0"/>
        </a:p>
      </dgm:t>
    </dgm:pt>
    <dgm:pt modelId="{C09BF3D4-9C39-8C49-9BB4-E0682F23D69E}">
      <dgm:prSet/>
      <dgm:spPr/>
      <dgm:t>
        <a:bodyPr/>
        <a:lstStyle/>
        <a:p>
          <a:r>
            <a:rPr lang="pt-BR" noProof="0" dirty="0" smtClean="0"/>
            <a:t>Usuário e uso;</a:t>
          </a:r>
          <a:endParaRPr lang="pt-BR" noProof="0" dirty="0"/>
        </a:p>
      </dgm:t>
    </dgm:pt>
    <dgm:pt modelId="{FDB13921-AACA-494C-AA8E-790651C3B627}" type="parTrans" cxnId="{C19A99AA-4AC4-CA4B-A55E-E0D66E50289A}">
      <dgm:prSet/>
      <dgm:spPr/>
      <dgm:t>
        <a:bodyPr/>
        <a:lstStyle/>
        <a:p>
          <a:endParaRPr lang="pt-BR" noProof="0"/>
        </a:p>
      </dgm:t>
    </dgm:pt>
    <dgm:pt modelId="{0E61B6E8-D926-FA49-ACBD-F7A89601D4D6}" type="sibTrans" cxnId="{C19A99AA-4AC4-CA4B-A55E-E0D66E50289A}">
      <dgm:prSet/>
      <dgm:spPr/>
      <dgm:t>
        <a:bodyPr/>
        <a:lstStyle/>
        <a:p>
          <a:endParaRPr lang="pt-BR" noProof="0"/>
        </a:p>
      </dgm:t>
    </dgm:pt>
    <dgm:pt modelId="{D5C998ED-2E55-0546-843A-0BB9016E3D9E}">
      <dgm:prSet/>
      <dgm:spPr/>
      <dgm:t>
        <a:bodyPr/>
        <a:lstStyle/>
        <a:p>
          <a:endParaRPr lang="pt-BR" noProof="0" dirty="0"/>
        </a:p>
      </dgm:t>
    </dgm:pt>
    <dgm:pt modelId="{C95A73A6-47FE-E543-A9DF-F0562B290D07}" type="parTrans" cxnId="{718967BD-ADBD-3E4F-A60A-5B81BD07BD49}">
      <dgm:prSet/>
      <dgm:spPr/>
      <dgm:t>
        <a:bodyPr/>
        <a:lstStyle/>
        <a:p>
          <a:endParaRPr lang="pt-BR" noProof="0"/>
        </a:p>
      </dgm:t>
    </dgm:pt>
    <dgm:pt modelId="{9A7ACEE3-3DEC-2A4F-8D5A-D1328CB73C72}" type="sibTrans" cxnId="{718967BD-ADBD-3E4F-A60A-5B81BD07BD49}">
      <dgm:prSet/>
      <dgm:spPr/>
      <dgm:t>
        <a:bodyPr/>
        <a:lstStyle/>
        <a:p>
          <a:endParaRPr lang="pt-BR" noProof="0"/>
        </a:p>
      </dgm:t>
    </dgm:pt>
    <dgm:pt modelId="{5DE01001-40E7-334F-8D26-12BD0EF596D9}" type="pres">
      <dgm:prSet presAssocID="{914F7853-C6A6-8B46-8EBA-71DC21FB55A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B08C4C-EBBB-AB40-89BB-0D841D0F4562}" type="pres">
      <dgm:prSet presAssocID="{D84DDC0F-686F-4B4E-9090-C62D5C3AA446}" presName="composite" presStyleCnt="0"/>
      <dgm:spPr/>
      <dgm:t>
        <a:bodyPr/>
        <a:lstStyle/>
        <a:p>
          <a:endParaRPr lang="en-US"/>
        </a:p>
      </dgm:t>
    </dgm:pt>
    <dgm:pt modelId="{C1C65CC4-E5AF-C44E-832F-9D0716669AC3}" type="pres">
      <dgm:prSet presAssocID="{D84DDC0F-686F-4B4E-9090-C62D5C3AA446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395C39-438B-0945-BC47-E041DB290235}" type="pres">
      <dgm:prSet presAssocID="{D84DDC0F-686F-4B4E-9090-C62D5C3AA446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A926F0-CDA4-9541-8966-07509D2977B5}" type="pres">
      <dgm:prSet presAssocID="{63F7AE2F-7A27-3E41-BD25-263F022287D3}" presName="space" presStyleCnt="0"/>
      <dgm:spPr/>
      <dgm:t>
        <a:bodyPr/>
        <a:lstStyle/>
        <a:p>
          <a:endParaRPr lang="en-US"/>
        </a:p>
      </dgm:t>
    </dgm:pt>
    <dgm:pt modelId="{DA39EAF5-8AA8-FA4F-8E8A-F19131E26555}" type="pres">
      <dgm:prSet presAssocID="{E052977E-51D1-4E46-97A3-9BC2C9EE624C}" presName="composite" presStyleCnt="0"/>
      <dgm:spPr/>
      <dgm:t>
        <a:bodyPr/>
        <a:lstStyle/>
        <a:p>
          <a:endParaRPr lang="en-US"/>
        </a:p>
      </dgm:t>
    </dgm:pt>
    <dgm:pt modelId="{608AC673-E079-9442-A548-E04FB88179A3}" type="pres">
      <dgm:prSet presAssocID="{E052977E-51D1-4E46-97A3-9BC2C9EE624C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7546B1-D683-884D-AFC3-CB1AD14B46CE}" type="pres">
      <dgm:prSet presAssocID="{E052977E-51D1-4E46-97A3-9BC2C9EE624C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F09CB7-2E90-4B4C-B9B3-16D8692A7C7B}" type="pres">
      <dgm:prSet presAssocID="{36595B9B-E31F-E141-9341-B9FD5B9E5C39}" presName="space" presStyleCnt="0"/>
      <dgm:spPr/>
      <dgm:t>
        <a:bodyPr/>
        <a:lstStyle/>
        <a:p>
          <a:endParaRPr lang="en-US"/>
        </a:p>
      </dgm:t>
    </dgm:pt>
    <dgm:pt modelId="{DD608DB2-FB17-CF4E-B35A-9B7CE63DE620}" type="pres">
      <dgm:prSet presAssocID="{174192E4-979D-174E-B006-0FF160409E35}" presName="composite" presStyleCnt="0"/>
      <dgm:spPr/>
      <dgm:t>
        <a:bodyPr/>
        <a:lstStyle/>
        <a:p>
          <a:endParaRPr lang="en-US"/>
        </a:p>
      </dgm:t>
    </dgm:pt>
    <dgm:pt modelId="{275C9FA7-5E4A-3849-A531-93F77C850545}" type="pres">
      <dgm:prSet presAssocID="{174192E4-979D-174E-B006-0FF160409E35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C117D6-B1F4-9047-A317-21027586A945}" type="pres">
      <dgm:prSet presAssocID="{174192E4-979D-174E-B006-0FF160409E35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F10A6-9F36-284F-AB27-25696A3205E5}" type="pres">
      <dgm:prSet presAssocID="{FFB67E2C-D83C-4241-80F4-3B6F5FDDC8F7}" presName="space" presStyleCnt="0"/>
      <dgm:spPr/>
      <dgm:t>
        <a:bodyPr/>
        <a:lstStyle/>
        <a:p>
          <a:endParaRPr lang="en-US"/>
        </a:p>
      </dgm:t>
    </dgm:pt>
    <dgm:pt modelId="{C4EE0483-1F5F-0740-8D9A-8C08CBF65C3D}" type="pres">
      <dgm:prSet presAssocID="{9C0316BB-F340-1A44-950C-18B61354D932}" presName="composite" presStyleCnt="0"/>
      <dgm:spPr/>
      <dgm:t>
        <a:bodyPr/>
        <a:lstStyle/>
        <a:p>
          <a:endParaRPr lang="en-US"/>
        </a:p>
      </dgm:t>
    </dgm:pt>
    <dgm:pt modelId="{D29E4AFE-3425-B14F-9AC8-24C81617D3E1}" type="pres">
      <dgm:prSet presAssocID="{9C0316BB-F340-1A44-950C-18B61354D932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B2CD1-93DF-7847-8DF5-A0908BCE01B4}" type="pres">
      <dgm:prSet presAssocID="{9C0316BB-F340-1A44-950C-18B61354D932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E9241D-F7E4-6649-8023-2C7247100745}" srcId="{D84DDC0F-686F-4B4E-9090-C62D5C3AA446}" destId="{522B4572-B17B-D844-8CC4-325DA38A4F9E}" srcOrd="0" destOrd="0" parTransId="{82BC99D2-ABC9-554A-BDB2-700008821937}" sibTransId="{151FD3F6-B60D-AB4F-B386-963AA308A142}"/>
    <dgm:cxn modelId="{B20A3EBB-5AC5-CB4E-8214-0F99342C657C}" srcId="{914F7853-C6A6-8B46-8EBA-71DC21FB55AA}" destId="{9C0316BB-F340-1A44-950C-18B61354D932}" srcOrd="3" destOrd="0" parTransId="{998FEC92-F8F8-8646-A0D8-0C7B1DA2EADF}" sibTransId="{05654464-87A9-C94C-BD40-4FCA06FAB4D4}"/>
    <dgm:cxn modelId="{26F1AEB1-308D-4095-8C55-1B79BC294F08}" type="presOf" srcId="{C6D69443-2938-6442-BF2B-37786940FC4E}" destId="{EE7546B1-D683-884D-AFC3-CB1AD14B46CE}" srcOrd="0" destOrd="4" presId="urn:microsoft.com/office/officeart/2005/8/layout/hList1"/>
    <dgm:cxn modelId="{718967BD-ADBD-3E4F-A60A-5B81BD07BD49}" srcId="{B2301D0C-3331-824B-BF09-DDBE3B77DAE2}" destId="{D5C998ED-2E55-0546-843A-0BB9016E3D9E}" srcOrd="3" destOrd="0" parTransId="{C95A73A6-47FE-E543-A9DF-F0562B290D07}" sibTransId="{9A7ACEE3-3DEC-2A4F-8D5A-D1328CB73C72}"/>
    <dgm:cxn modelId="{C850F739-B1E3-DD4C-9C30-2D7E6D87B974}" srcId="{174192E4-979D-174E-B006-0FF160409E35}" destId="{847AC0AB-9F98-E748-9BC6-88502D43F395}" srcOrd="0" destOrd="0" parTransId="{9C09AAB1-CE36-9E45-A400-DB2712DBD223}" sibTransId="{4734042C-1168-4946-BDE5-CBC6D950D835}"/>
    <dgm:cxn modelId="{BDB05304-CA51-4486-AE2C-EA918A942415}" type="presOf" srcId="{830E11EE-0E42-8D4D-9AB8-446EA697D1AF}" destId="{EE7546B1-D683-884D-AFC3-CB1AD14B46CE}" srcOrd="0" destOrd="3" presId="urn:microsoft.com/office/officeart/2005/8/layout/hList1"/>
    <dgm:cxn modelId="{4C0396DD-B0C8-43B6-BAC6-C51730BDB3B5}" type="presOf" srcId="{186146BD-92BC-BF43-AF19-FEA6643C6547}" destId="{EE7546B1-D683-884D-AFC3-CB1AD14B46CE}" srcOrd="0" destOrd="5" presId="urn:microsoft.com/office/officeart/2005/8/layout/hList1"/>
    <dgm:cxn modelId="{BBE82CD3-675E-4915-8E93-635DD9478EB6}" type="presOf" srcId="{914F7853-C6A6-8B46-8EBA-71DC21FB55AA}" destId="{5DE01001-40E7-334F-8D26-12BD0EF596D9}" srcOrd="0" destOrd="0" presId="urn:microsoft.com/office/officeart/2005/8/layout/hList1"/>
    <dgm:cxn modelId="{DB71D0B6-DEA2-8941-A455-0DD3A7BF2BDA}" srcId="{E052977E-51D1-4E46-97A3-9BC2C9EE624C}" destId="{210D48B5-4210-AF4F-9E3F-192930F37598}" srcOrd="6" destOrd="0" parTransId="{EF253E34-138F-4C49-83F3-C217C9749921}" sibTransId="{C029AE6C-C279-1442-985D-F3CBA71697DD}"/>
    <dgm:cxn modelId="{B7B2E5B3-6156-5B43-98A4-819487B60E2B}" srcId="{E052977E-51D1-4E46-97A3-9BC2C9EE624C}" destId="{DE15787A-1170-124E-91CB-D67A41944264}" srcOrd="0" destOrd="0" parTransId="{B23D9574-B133-BA4B-965F-D6F13D8FA1CE}" sibTransId="{7E8C222F-257B-4344-BF79-CD81C26FE0C0}"/>
    <dgm:cxn modelId="{D3048F06-E5DD-0E4A-BEF6-226537947132}" srcId="{E052977E-51D1-4E46-97A3-9BC2C9EE624C}" destId="{DA5AAD43-6884-C548-AB98-BB458C4C8667}" srcOrd="2" destOrd="0" parTransId="{6D4E927B-18C3-014C-B3B7-FF1CDE8F66E1}" sibTransId="{C23E264F-F97F-7841-9764-50F8E3E59A21}"/>
    <dgm:cxn modelId="{C19A99AA-4AC4-CA4B-A55E-E0D66E50289A}" srcId="{B2301D0C-3331-824B-BF09-DDBE3B77DAE2}" destId="{C09BF3D4-9C39-8C49-9BB4-E0682F23D69E}" srcOrd="2" destOrd="0" parTransId="{FDB13921-AACA-494C-AA8E-790651C3B627}" sibTransId="{0E61B6E8-D926-FA49-ACBD-F7A89601D4D6}"/>
    <dgm:cxn modelId="{088D49B5-7A1D-4949-A99B-2901D705450D}" type="presOf" srcId="{174192E4-979D-174E-B006-0FF160409E35}" destId="{275C9FA7-5E4A-3849-A531-93F77C850545}" srcOrd="0" destOrd="0" presId="urn:microsoft.com/office/officeart/2005/8/layout/hList1"/>
    <dgm:cxn modelId="{750EA8EE-5B52-40DC-965A-00E28E146BFA}" type="presOf" srcId="{C09BF3D4-9C39-8C49-9BB4-E0682F23D69E}" destId="{FD5B2CD1-93DF-7847-8DF5-A0908BCE01B4}" srcOrd="0" destOrd="3" presId="urn:microsoft.com/office/officeart/2005/8/layout/hList1"/>
    <dgm:cxn modelId="{3BB438B5-C3A6-CC4C-AD32-1C449E2E0283}" srcId="{E052977E-51D1-4E46-97A3-9BC2C9EE624C}" destId="{186146BD-92BC-BF43-AF19-FEA6643C6547}" srcOrd="5" destOrd="0" parTransId="{31998FA3-F33A-A241-8544-AC288E8F2FB1}" sibTransId="{6D559015-C7CA-1D4D-8216-7EE6263B5FE7}"/>
    <dgm:cxn modelId="{6E0CCE53-D422-430B-95C1-2447681D6E97}" type="presOf" srcId="{62044C9F-2347-454D-AABB-C964F840C155}" destId="{EE7546B1-D683-884D-AFC3-CB1AD14B46CE}" srcOrd="0" destOrd="10" presId="urn:microsoft.com/office/officeart/2005/8/layout/hList1"/>
    <dgm:cxn modelId="{88FD0AAE-BB46-9443-93FA-F6E42C05CC4D}" srcId="{E052977E-51D1-4E46-97A3-9BC2C9EE624C}" destId="{830E11EE-0E42-8D4D-9AB8-446EA697D1AF}" srcOrd="3" destOrd="0" parTransId="{25FC85E2-5D7B-C746-BE8E-BD768FA27592}" sibTransId="{4B50718B-D673-0F4D-AA51-5A8DA171A4D3}"/>
    <dgm:cxn modelId="{5961B46D-74F2-462D-825C-8AFA30C324D7}" type="presOf" srcId="{19F615AD-1B50-1A40-B6B0-D157974493FC}" destId="{EE7546B1-D683-884D-AFC3-CB1AD14B46CE}" srcOrd="0" destOrd="9" presId="urn:microsoft.com/office/officeart/2005/8/layout/hList1"/>
    <dgm:cxn modelId="{4CBB7AF9-F116-FF4D-ACB1-F2B579C89015}" srcId="{E052977E-51D1-4E46-97A3-9BC2C9EE624C}" destId="{32398A6F-A49F-5E4D-B26A-FD14E91439FA}" srcOrd="1" destOrd="0" parTransId="{C79A2965-158D-2B48-8AA3-D3D9AAFEFB80}" sibTransId="{F75152CB-01DE-0D46-AD09-0400A1431F21}"/>
    <dgm:cxn modelId="{2877F8B1-614C-544F-95E5-098E48F732DE}" srcId="{914F7853-C6A6-8B46-8EBA-71DC21FB55AA}" destId="{E052977E-51D1-4E46-97A3-9BC2C9EE624C}" srcOrd="1" destOrd="0" parTransId="{72561022-2418-6D4A-9DD3-ED7049137281}" sibTransId="{36595B9B-E31F-E141-9341-B9FD5B9E5C39}"/>
    <dgm:cxn modelId="{ABEF0AFC-72CE-C041-82F0-F55105424676}" srcId="{B2301D0C-3331-824B-BF09-DDBE3B77DAE2}" destId="{B05C51AF-CB3F-8C49-9195-EBCF2B16D738}" srcOrd="1" destOrd="0" parTransId="{09552719-C164-D842-83E7-A194D9D369C2}" sibTransId="{E04AC7D7-2855-AD4A-AD81-F3DC17834C53}"/>
    <dgm:cxn modelId="{5A74D5D4-2513-4BF4-A877-8EC258137EEB}" type="presOf" srcId="{D5C998ED-2E55-0546-843A-0BB9016E3D9E}" destId="{FD5B2CD1-93DF-7847-8DF5-A0908BCE01B4}" srcOrd="0" destOrd="4" presId="urn:microsoft.com/office/officeart/2005/8/layout/hList1"/>
    <dgm:cxn modelId="{D96637B4-92DC-40C6-BE2A-AB160F2054F7}" type="presOf" srcId="{B2301D0C-3331-824B-BF09-DDBE3B77DAE2}" destId="{FD5B2CD1-93DF-7847-8DF5-A0908BCE01B4}" srcOrd="0" destOrd="0" presId="urn:microsoft.com/office/officeart/2005/8/layout/hList1"/>
    <dgm:cxn modelId="{12746F71-7F55-4470-84A9-BA6839AF61C1}" type="presOf" srcId="{B05C51AF-CB3F-8C49-9195-EBCF2B16D738}" destId="{FD5B2CD1-93DF-7847-8DF5-A0908BCE01B4}" srcOrd="0" destOrd="2" presId="urn:microsoft.com/office/officeart/2005/8/layout/hList1"/>
    <dgm:cxn modelId="{5E8A57E0-5A36-5A43-A6E7-CE854C4B009A}" srcId="{E052977E-51D1-4E46-97A3-9BC2C9EE624C}" destId="{FB975360-C754-FC49-9C4C-846051362B14}" srcOrd="8" destOrd="0" parTransId="{575C48BC-658C-A04B-9636-B0BB5D95F44D}" sibTransId="{A2C801FB-DE33-3F4E-8A53-9FB59E7C86E2}"/>
    <dgm:cxn modelId="{2A77E2E8-C6C9-AD49-959E-CCF9736EF3C4}" srcId="{914F7853-C6A6-8B46-8EBA-71DC21FB55AA}" destId="{D84DDC0F-686F-4B4E-9090-C62D5C3AA446}" srcOrd="0" destOrd="0" parTransId="{092709B1-999E-3E43-857D-FC6DE61F8246}" sibTransId="{63F7AE2F-7A27-3E41-BD25-263F022287D3}"/>
    <dgm:cxn modelId="{A80DCD28-918B-40E5-8D7C-6AC2DE50B26B}" type="presOf" srcId="{DA5AAD43-6884-C548-AB98-BB458C4C8667}" destId="{EE7546B1-D683-884D-AFC3-CB1AD14B46CE}" srcOrd="0" destOrd="2" presId="urn:microsoft.com/office/officeart/2005/8/layout/hList1"/>
    <dgm:cxn modelId="{628DCF09-81BC-4EA0-AA22-7887A71276D9}" type="presOf" srcId="{6F5EDCF0-1AA3-7D4B-BE37-F62211735D42}" destId="{FD5B2CD1-93DF-7847-8DF5-A0908BCE01B4}" srcOrd="0" destOrd="1" presId="urn:microsoft.com/office/officeart/2005/8/layout/hList1"/>
    <dgm:cxn modelId="{D535D8F7-616D-814E-85C2-429533FEF5EB}" srcId="{9C0316BB-F340-1A44-950C-18B61354D932}" destId="{B2301D0C-3331-824B-BF09-DDBE3B77DAE2}" srcOrd="0" destOrd="0" parTransId="{66ADD1D5-971D-5949-8996-4125945DED83}" sibTransId="{0C202E9C-DF4D-DA46-B7D3-A9CF621FF4F8}"/>
    <dgm:cxn modelId="{601F4BF3-307A-48E4-A80F-15EA371A1985}" type="presOf" srcId="{9C0316BB-F340-1A44-950C-18B61354D932}" destId="{D29E4AFE-3425-B14F-9AC8-24C81617D3E1}" srcOrd="0" destOrd="0" presId="urn:microsoft.com/office/officeart/2005/8/layout/hList1"/>
    <dgm:cxn modelId="{2AA2D13E-93E3-D347-ABCD-CC3D2CFF313F}" srcId="{914F7853-C6A6-8B46-8EBA-71DC21FB55AA}" destId="{174192E4-979D-174E-B006-0FF160409E35}" srcOrd="2" destOrd="0" parTransId="{32A683F6-8ECE-8A49-8716-92F62EFE122C}" sibTransId="{FFB67E2C-D83C-4241-80F4-3B6F5FDDC8F7}"/>
    <dgm:cxn modelId="{3AFD5D9F-BB13-453F-BBDA-ACEA4C92667A}" type="presOf" srcId="{E052977E-51D1-4E46-97A3-9BC2C9EE624C}" destId="{608AC673-E079-9442-A548-E04FB88179A3}" srcOrd="0" destOrd="0" presId="urn:microsoft.com/office/officeart/2005/8/layout/hList1"/>
    <dgm:cxn modelId="{3AC51B72-B1CF-4718-80B6-D36F9412AB40}" type="presOf" srcId="{73774648-F559-E94F-A46C-189CAA48CC4A}" destId="{12C117D6-B1F4-9047-A317-21027586A945}" srcOrd="0" destOrd="1" presId="urn:microsoft.com/office/officeart/2005/8/layout/hList1"/>
    <dgm:cxn modelId="{69A3FD39-4B45-3141-9AC2-53D2F835F644}" srcId="{174192E4-979D-174E-B006-0FF160409E35}" destId="{18F978C7-238C-664C-9684-6000CF54C243}" srcOrd="2" destOrd="0" parTransId="{5CE9B390-8811-DA49-A865-B78C226F7DF0}" sibTransId="{E70FFD4B-1B23-DF47-BF0C-ABDDDCE99B9B}"/>
    <dgm:cxn modelId="{BE2AC51D-CF82-4346-8569-23DF4C89B4DA}" type="presOf" srcId="{FB975360-C754-FC49-9C4C-846051362B14}" destId="{EE7546B1-D683-884D-AFC3-CB1AD14B46CE}" srcOrd="0" destOrd="8" presId="urn:microsoft.com/office/officeart/2005/8/layout/hList1"/>
    <dgm:cxn modelId="{EFF39428-1933-A049-AB31-7344FCE209A5}" srcId="{E052977E-51D1-4E46-97A3-9BC2C9EE624C}" destId="{19F615AD-1B50-1A40-B6B0-D157974493FC}" srcOrd="9" destOrd="0" parTransId="{E58545A2-AC9B-CB46-961E-A4A5A1C4BAFF}" sibTransId="{F104A85D-B477-0444-8520-E80460730D52}"/>
    <dgm:cxn modelId="{3CA9B30C-F495-4746-8B05-DEB286F30824}" type="presOf" srcId="{210D48B5-4210-AF4F-9E3F-192930F37598}" destId="{EE7546B1-D683-884D-AFC3-CB1AD14B46CE}" srcOrd="0" destOrd="6" presId="urn:microsoft.com/office/officeart/2005/8/layout/hList1"/>
    <dgm:cxn modelId="{38B5468B-3C11-41F0-96AD-46504EA6C002}" type="presOf" srcId="{DE15787A-1170-124E-91CB-D67A41944264}" destId="{EE7546B1-D683-884D-AFC3-CB1AD14B46CE}" srcOrd="0" destOrd="0" presId="urn:microsoft.com/office/officeart/2005/8/layout/hList1"/>
    <dgm:cxn modelId="{97365574-ED86-4A58-AF05-50BB66F94A37}" type="presOf" srcId="{522B4572-B17B-D844-8CC4-325DA38A4F9E}" destId="{10395C39-438B-0945-BC47-E041DB290235}" srcOrd="0" destOrd="0" presId="urn:microsoft.com/office/officeart/2005/8/layout/hList1"/>
    <dgm:cxn modelId="{823F3962-93C7-A948-9F7E-2476701FE285}" srcId="{B2301D0C-3331-824B-BF09-DDBE3B77DAE2}" destId="{6F5EDCF0-1AA3-7D4B-BE37-F62211735D42}" srcOrd="0" destOrd="0" parTransId="{58B3A916-7761-C841-B178-F5A7DEA9D182}" sibTransId="{CC88D1B7-302A-944D-97CB-89D4BDF1EBE7}"/>
    <dgm:cxn modelId="{7A2B6C3E-E1FA-B646-A325-F19D9E58D4E5}" srcId="{E052977E-51D1-4E46-97A3-9BC2C9EE624C}" destId="{62044C9F-2347-454D-AABB-C964F840C155}" srcOrd="10" destOrd="0" parTransId="{0441B6CB-14DB-A94E-88B6-6ACD03C1FEE6}" sibTransId="{8D2F4F4E-EF82-974F-A817-9056A816DF74}"/>
    <dgm:cxn modelId="{9E8564B4-950D-4AD9-AB77-A1C67E5894DF}" type="presOf" srcId="{847AC0AB-9F98-E748-9BC6-88502D43F395}" destId="{12C117D6-B1F4-9047-A317-21027586A945}" srcOrd="0" destOrd="0" presId="urn:microsoft.com/office/officeart/2005/8/layout/hList1"/>
    <dgm:cxn modelId="{9BF88B6D-9A98-4436-B07C-D2EC00840ACE}" type="presOf" srcId="{D84DDC0F-686F-4B4E-9090-C62D5C3AA446}" destId="{C1C65CC4-E5AF-C44E-832F-9D0716669AC3}" srcOrd="0" destOrd="0" presId="urn:microsoft.com/office/officeart/2005/8/layout/hList1"/>
    <dgm:cxn modelId="{780FDFDF-A9F3-3147-8D70-B74CB8BD5A80}" srcId="{174192E4-979D-174E-B006-0FF160409E35}" destId="{73774648-F559-E94F-A46C-189CAA48CC4A}" srcOrd="1" destOrd="0" parTransId="{64ABA731-C7AE-6149-A4A5-9BB19A9E6A13}" sibTransId="{90934AA8-E08C-E44A-BA0A-787BA803E3F2}"/>
    <dgm:cxn modelId="{3FB94655-F406-4E5E-A31D-3AA25CB5F6E8}" type="presOf" srcId="{9986530E-9993-8846-A97B-66D7B44E2E67}" destId="{EE7546B1-D683-884D-AFC3-CB1AD14B46CE}" srcOrd="0" destOrd="7" presId="urn:microsoft.com/office/officeart/2005/8/layout/hList1"/>
    <dgm:cxn modelId="{DE3656E2-2099-4891-81FE-1A5A169823BA}" type="presOf" srcId="{18F978C7-238C-664C-9684-6000CF54C243}" destId="{12C117D6-B1F4-9047-A317-21027586A945}" srcOrd="0" destOrd="2" presId="urn:microsoft.com/office/officeart/2005/8/layout/hList1"/>
    <dgm:cxn modelId="{8525465F-86D2-5C40-9AC6-EB64814E40EC}" srcId="{E052977E-51D1-4E46-97A3-9BC2C9EE624C}" destId="{C6D69443-2938-6442-BF2B-37786940FC4E}" srcOrd="4" destOrd="0" parTransId="{998689E2-CE3A-9F41-8BF7-59F102D12782}" sibTransId="{BCDD26E3-854C-2D49-93BA-13BB41107FB2}"/>
    <dgm:cxn modelId="{47FB9597-1D4C-4834-8A0F-84A90746BA6E}" type="presOf" srcId="{32398A6F-A49F-5E4D-B26A-FD14E91439FA}" destId="{EE7546B1-D683-884D-AFC3-CB1AD14B46CE}" srcOrd="0" destOrd="1" presId="urn:microsoft.com/office/officeart/2005/8/layout/hList1"/>
    <dgm:cxn modelId="{38D8BD2D-A39E-CA44-8967-7DAC0ACD26C6}" srcId="{E052977E-51D1-4E46-97A3-9BC2C9EE624C}" destId="{9986530E-9993-8846-A97B-66D7B44E2E67}" srcOrd="7" destOrd="0" parTransId="{81604D59-0488-504C-BFC6-EBF06BE7E33F}" sibTransId="{926B73F0-B99B-104B-AA4B-C3CBFDA57A3C}"/>
    <dgm:cxn modelId="{FEC43044-976B-4B73-A032-637EA7712CB0}" type="presParOf" srcId="{5DE01001-40E7-334F-8D26-12BD0EF596D9}" destId="{93B08C4C-EBBB-AB40-89BB-0D841D0F4562}" srcOrd="0" destOrd="0" presId="urn:microsoft.com/office/officeart/2005/8/layout/hList1"/>
    <dgm:cxn modelId="{8EB2A74D-B116-4AB1-B70A-6FFA138D04EA}" type="presParOf" srcId="{93B08C4C-EBBB-AB40-89BB-0D841D0F4562}" destId="{C1C65CC4-E5AF-C44E-832F-9D0716669AC3}" srcOrd="0" destOrd="0" presId="urn:microsoft.com/office/officeart/2005/8/layout/hList1"/>
    <dgm:cxn modelId="{B1D520D3-4B3E-47BF-A16B-DCA8F3FF60A8}" type="presParOf" srcId="{93B08C4C-EBBB-AB40-89BB-0D841D0F4562}" destId="{10395C39-438B-0945-BC47-E041DB290235}" srcOrd="1" destOrd="0" presId="urn:microsoft.com/office/officeart/2005/8/layout/hList1"/>
    <dgm:cxn modelId="{07152D88-45C8-49F2-9FBC-06C67A014A20}" type="presParOf" srcId="{5DE01001-40E7-334F-8D26-12BD0EF596D9}" destId="{84A926F0-CDA4-9541-8966-07509D2977B5}" srcOrd="1" destOrd="0" presId="urn:microsoft.com/office/officeart/2005/8/layout/hList1"/>
    <dgm:cxn modelId="{D0FA0823-82D5-4AE9-A130-745DA51E3A5C}" type="presParOf" srcId="{5DE01001-40E7-334F-8D26-12BD0EF596D9}" destId="{DA39EAF5-8AA8-FA4F-8E8A-F19131E26555}" srcOrd="2" destOrd="0" presId="urn:microsoft.com/office/officeart/2005/8/layout/hList1"/>
    <dgm:cxn modelId="{4DC42D4B-85BA-4BA5-BC18-04C60629F1F7}" type="presParOf" srcId="{DA39EAF5-8AA8-FA4F-8E8A-F19131E26555}" destId="{608AC673-E079-9442-A548-E04FB88179A3}" srcOrd="0" destOrd="0" presId="urn:microsoft.com/office/officeart/2005/8/layout/hList1"/>
    <dgm:cxn modelId="{8A45341A-8BBA-4DCB-BA97-0EBB59296847}" type="presParOf" srcId="{DA39EAF5-8AA8-FA4F-8E8A-F19131E26555}" destId="{EE7546B1-D683-884D-AFC3-CB1AD14B46CE}" srcOrd="1" destOrd="0" presId="urn:microsoft.com/office/officeart/2005/8/layout/hList1"/>
    <dgm:cxn modelId="{A69D7519-7A45-4A81-9CA7-34DDFE1E6A8E}" type="presParOf" srcId="{5DE01001-40E7-334F-8D26-12BD0EF596D9}" destId="{C0F09CB7-2E90-4B4C-B9B3-16D8692A7C7B}" srcOrd="3" destOrd="0" presId="urn:microsoft.com/office/officeart/2005/8/layout/hList1"/>
    <dgm:cxn modelId="{0E56CF6A-7875-4814-8E6C-74A7DE5E38FF}" type="presParOf" srcId="{5DE01001-40E7-334F-8D26-12BD0EF596D9}" destId="{DD608DB2-FB17-CF4E-B35A-9B7CE63DE620}" srcOrd="4" destOrd="0" presId="urn:microsoft.com/office/officeart/2005/8/layout/hList1"/>
    <dgm:cxn modelId="{D533C75B-7CAE-4041-9AFE-E4DAE762BCF2}" type="presParOf" srcId="{DD608DB2-FB17-CF4E-B35A-9B7CE63DE620}" destId="{275C9FA7-5E4A-3849-A531-93F77C850545}" srcOrd="0" destOrd="0" presId="urn:microsoft.com/office/officeart/2005/8/layout/hList1"/>
    <dgm:cxn modelId="{F571B891-75E0-4256-A2B4-74A1576240AD}" type="presParOf" srcId="{DD608DB2-FB17-CF4E-B35A-9B7CE63DE620}" destId="{12C117D6-B1F4-9047-A317-21027586A945}" srcOrd="1" destOrd="0" presId="urn:microsoft.com/office/officeart/2005/8/layout/hList1"/>
    <dgm:cxn modelId="{CE7C3196-B733-4C02-A714-8A1BB4FC4512}" type="presParOf" srcId="{5DE01001-40E7-334F-8D26-12BD0EF596D9}" destId="{8DBF10A6-9F36-284F-AB27-25696A3205E5}" srcOrd="5" destOrd="0" presId="urn:microsoft.com/office/officeart/2005/8/layout/hList1"/>
    <dgm:cxn modelId="{244B78C2-661B-4382-B6D3-8EC4C6E89CA3}" type="presParOf" srcId="{5DE01001-40E7-334F-8D26-12BD0EF596D9}" destId="{C4EE0483-1F5F-0740-8D9A-8C08CBF65C3D}" srcOrd="6" destOrd="0" presId="urn:microsoft.com/office/officeart/2005/8/layout/hList1"/>
    <dgm:cxn modelId="{C319B2DB-8FB5-4939-9662-5D458446A2CC}" type="presParOf" srcId="{C4EE0483-1F5F-0740-8D9A-8C08CBF65C3D}" destId="{D29E4AFE-3425-B14F-9AC8-24C81617D3E1}" srcOrd="0" destOrd="0" presId="urn:microsoft.com/office/officeart/2005/8/layout/hList1"/>
    <dgm:cxn modelId="{ECF950A1-C90F-4D83-A8F0-75DBF5C34E9A}" type="presParOf" srcId="{C4EE0483-1F5F-0740-8D9A-8C08CBF65C3D}" destId="{FD5B2CD1-93DF-7847-8DF5-A0908BCE01B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CB44DB-2FBE-214C-B00A-5A2F7DCA7225}" type="doc">
      <dgm:prSet loTypeId="urn:microsoft.com/office/officeart/2005/8/layout/hList6" loCatId="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446B8684-BE5C-CF44-8663-968B06170638}">
      <dgm:prSet phldrT="[Text]"/>
      <dgm:spPr/>
      <dgm:t>
        <a:bodyPr/>
        <a:lstStyle/>
        <a:p>
          <a:r>
            <a:rPr lang="en-US" b="1" dirty="0" smtClean="0"/>
            <a:t>PRODUTO</a:t>
          </a:r>
          <a:endParaRPr lang="en-US" b="1" dirty="0"/>
        </a:p>
      </dgm:t>
    </dgm:pt>
    <dgm:pt modelId="{EAD4EB2D-7305-C740-AB5E-A809D71E926E}" type="parTrans" cxnId="{AB0F94D8-3B02-A64F-AC22-814BB0F9DAE9}">
      <dgm:prSet/>
      <dgm:spPr/>
      <dgm:t>
        <a:bodyPr/>
        <a:lstStyle/>
        <a:p>
          <a:endParaRPr lang="en-US"/>
        </a:p>
      </dgm:t>
    </dgm:pt>
    <dgm:pt modelId="{BCC892B7-E68C-774E-AC22-6FF7E8C2C29A}" type="sibTrans" cxnId="{AB0F94D8-3B02-A64F-AC22-814BB0F9DAE9}">
      <dgm:prSet/>
      <dgm:spPr/>
      <dgm:t>
        <a:bodyPr/>
        <a:lstStyle/>
        <a:p>
          <a:endParaRPr lang="en-US"/>
        </a:p>
      </dgm:t>
    </dgm:pt>
    <dgm:pt modelId="{CD6D409E-2947-604F-90FD-39B8B0985B1B}">
      <dgm:prSet phldrT="[Text]"/>
      <dgm:spPr/>
      <dgm:t>
        <a:bodyPr/>
        <a:lstStyle/>
        <a:p>
          <a:r>
            <a:rPr lang="en-US" dirty="0" smtClean="0"/>
            <a:t>Testes e </a:t>
          </a:r>
          <a:r>
            <a:rPr lang="en-US" dirty="0" err="1" smtClean="0"/>
            <a:t>desenvolvimento</a:t>
          </a:r>
          <a:r>
            <a:rPr lang="en-US" dirty="0" smtClean="0"/>
            <a:t>;</a:t>
          </a:r>
          <a:endParaRPr lang="en-US" dirty="0"/>
        </a:p>
      </dgm:t>
    </dgm:pt>
    <dgm:pt modelId="{8DA74964-68E7-774F-8525-83AF97B54C4E}" type="parTrans" cxnId="{E1CC469B-8A3D-2549-B9E5-3F17E8A2FF86}">
      <dgm:prSet/>
      <dgm:spPr/>
      <dgm:t>
        <a:bodyPr/>
        <a:lstStyle/>
        <a:p>
          <a:endParaRPr lang="en-US"/>
        </a:p>
      </dgm:t>
    </dgm:pt>
    <dgm:pt modelId="{82A3F4AA-AD17-3049-AE37-67A2CC334A01}" type="sibTrans" cxnId="{E1CC469B-8A3D-2549-B9E5-3F17E8A2FF86}">
      <dgm:prSet/>
      <dgm:spPr/>
      <dgm:t>
        <a:bodyPr/>
        <a:lstStyle/>
        <a:p>
          <a:endParaRPr lang="en-US"/>
        </a:p>
      </dgm:t>
    </dgm:pt>
    <dgm:pt modelId="{11962E10-9073-EF4C-AF6C-FA752A597665}">
      <dgm:prSet phldrT="[Text]"/>
      <dgm:spPr/>
      <dgm:t>
        <a:bodyPr/>
        <a:lstStyle/>
        <a:p>
          <a:r>
            <a:rPr lang="en-US" b="1" dirty="0" smtClean="0"/>
            <a:t>PREÇO</a:t>
          </a:r>
          <a:endParaRPr lang="en-US" b="1" dirty="0"/>
        </a:p>
      </dgm:t>
    </dgm:pt>
    <dgm:pt modelId="{8FBE33F9-BA1E-DA49-A3CB-A7B62C5A8D4B}" type="parTrans" cxnId="{44D3734F-A81E-B94D-8B15-5FE18D292F85}">
      <dgm:prSet/>
      <dgm:spPr/>
      <dgm:t>
        <a:bodyPr/>
        <a:lstStyle/>
        <a:p>
          <a:endParaRPr lang="en-US"/>
        </a:p>
      </dgm:t>
    </dgm:pt>
    <dgm:pt modelId="{22339A21-A8C1-F14A-940E-27DA500EAE01}" type="sibTrans" cxnId="{44D3734F-A81E-B94D-8B15-5FE18D292F85}">
      <dgm:prSet/>
      <dgm:spPr/>
      <dgm:t>
        <a:bodyPr/>
        <a:lstStyle/>
        <a:p>
          <a:endParaRPr lang="en-US"/>
        </a:p>
      </dgm:t>
    </dgm:pt>
    <dgm:pt modelId="{9E7B5170-4952-6040-8276-88EA43D67CC9}">
      <dgm:prSet phldrT="[Text]"/>
      <dgm:spPr/>
      <dgm:t>
        <a:bodyPr/>
        <a:lstStyle/>
        <a:p>
          <a:r>
            <a:rPr lang="en-US" dirty="0" err="1" smtClean="0"/>
            <a:t>Qualidade</a:t>
          </a:r>
          <a:r>
            <a:rPr lang="en-US" dirty="0" smtClean="0"/>
            <a:t>;</a:t>
          </a:r>
          <a:endParaRPr lang="en-US" dirty="0"/>
        </a:p>
      </dgm:t>
    </dgm:pt>
    <dgm:pt modelId="{7682130D-B4F9-A048-8227-1904F59FD515}" type="parTrans" cxnId="{367269FC-233B-FA49-9DC8-6A0AEFE216CC}">
      <dgm:prSet/>
      <dgm:spPr/>
      <dgm:t>
        <a:bodyPr/>
        <a:lstStyle/>
        <a:p>
          <a:endParaRPr lang="en-US"/>
        </a:p>
      </dgm:t>
    </dgm:pt>
    <dgm:pt modelId="{CB635824-96DF-1548-8B7C-4995B926E0AA}" type="sibTrans" cxnId="{367269FC-233B-FA49-9DC8-6A0AEFE216CC}">
      <dgm:prSet/>
      <dgm:spPr/>
      <dgm:t>
        <a:bodyPr/>
        <a:lstStyle/>
        <a:p>
          <a:endParaRPr lang="en-US"/>
        </a:p>
      </dgm:t>
    </dgm:pt>
    <dgm:pt modelId="{89267B64-EED5-854A-BEF5-584DD017A94B}">
      <dgm:prSet phldrT="[Text]"/>
      <dgm:spPr/>
      <dgm:t>
        <a:bodyPr/>
        <a:lstStyle/>
        <a:p>
          <a:r>
            <a:rPr lang="en-US" dirty="0" err="1" smtClean="0"/>
            <a:t>Diferenciação</a:t>
          </a:r>
          <a:r>
            <a:rPr lang="en-US" dirty="0" smtClean="0"/>
            <a:t>;</a:t>
          </a:r>
          <a:endParaRPr lang="en-US" dirty="0"/>
        </a:p>
      </dgm:t>
    </dgm:pt>
    <dgm:pt modelId="{CC47EECD-B949-C24D-BC09-E790FC6917AC}" type="parTrans" cxnId="{1EEEA3E0-216E-7D4C-A308-7A0AAC580322}">
      <dgm:prSet/>
      <dgm:spPr/>
      <dgm:t>
        <a:bodyPr/>
        <a:lstStyle/>
        <a:p>
          <a:endParaRPr lang="en-US"/>
        </a:p>
      </dgm:t>
    </dgm:pt>
    <dgm:pt modelId="{F0918BFE-415C-9D46-9BD9-DC0FD3741518}" type="sibTrans" cxnId="{1EEEA3E0-216E-7D4C-A308-7A0AAC580322}">
      <dgm:prSet/>
      <dgm:spPr/>
      <dgm:t>
        <a:bodyPr/>
        <a:lstStyle/>
        <a:p>
          <a:endParaRPr lang="en-US"/>
        </a:p>
      </dgm:t>
    </dgm:pt>
    <dgm:pt modelId="{95CC3BAE-14ED-4B4D-9AC9-D68995AE41F8}">
      <dgm:prSet phldrT="[Text]"/>
      <dgm:spPr/>
      <dgm:t>
        <a:bodyPr/>
        <a:lstStyle/>
        <a:p>
          <a:r>
            <a:rPr lang="en-US" dirty="0" err="1" smtClean="0"/>
            <a:t>Embalagem</a:t>
          </a:r>
          <a:r>
            <a:rPr lang="en-US" dirty="0" smtClean="0"/>
            <a:t>;</a:t>
          </a:r>
          <a:endParaRPr lang="en-US" dirty="0"/>
        </a:p>
      </dgm:t>
    </dgm:pt>
    <dgm:pt modelId="{B84EF535-568B-6B43-9D74-9811F71A2450}" type="parTrans" cxnId="{3F406775-40FE-7247-8805-72F57167FA75}">
      <dgm:prSet/>
      <dgm:spPr/>
      <dgm:t>
        <a:bodyPr/>
        <a:lstStyle/>
        <a:p>
          <a:endParaRPr lang="en-US"/>
        </a:p>
      </dgm:t>
    </dgm:pt>
    <dgm:pt modelId="{35684E95-4A96-8A47-8972-E82CF85315E3}" type="sibTrans" cxnId="{3F406775-40FE-7247-8805-72F57167FA75}">
      <dgm:prSet/>
      <dgm:spPr/>
      <dgm:t>
        <a:bodyPr/>
        <a:lstStyle/>
        <a:p>
          <a:endParaRPr lang="en-US"/>
        </a:p>
      </dgm:t>
    </dgm:pt>
    <dgm:pt modelId="{0F1082D0-695D-F147-9A82-F44844B08E82}">
      <dgm:prSet phldrT="[Text]"/>
      <dgm:spPr/>
      <dgm:t>
        <a:bodyPr/>
        <a:lstStyle/>
        <a:p>
          <a:r>
            <a:rPr lang="en-US" dirty="0" err="1" smtClean="0"/>
            <a:t>Marca</a:t>
          </a:r>
          <a:r>
            <a:rPr lang="en-US" dirty="0" smtClean="0"/>
            <a:t> nominal;</a:t>
          </a:r>
          <a:endParaRPr lang="en-US" dirty="0"/>
        </a:p>
      </dgm:t>
    </dgm:pt>
    <dgm:pt modelId="{A838120D-FBFB-B64D-A7A6-9BA3CFB816D8}" type="parTrans" cxnId="{2BFE2E91-5B4B-6741-A794-FC12193A7866}">
      <dgm:prSet/>
      <dgm:spPr/>
      <dgm:t>
        <a:bodyPr/>
        <a:lstStyle/>
        <a:p>
          <a:endParaRPr lang="en-US"/>
        </a:p>
      </dgm:t>
    </dgm:pt>
    <dgm:pt modelId="{CAA698DA-EA73-C84A-8177-C67FC229F183}" type="sibTrans" cxnId="{2BFE2E91-5B4B-6741-A794-FC12193A7866}">
      <dgm:prSet/>
      <dgm:spPr/>
      <dgm:t>
        <a:bodyPr/>
        <a:lstStyle/>
        <a:p>
          <a:endParaRPr lang="en-US"/>
        </a:p>
      </dgm:t>
    </dgm:pt>
    <dgm:pt modelId="{58375CD3-3A9B-5348-BA84-187523CB70BC}">
      <dgm:prSet phldrT="[Text]"/>
      <dgm:spPr/>
      <dgm:t>
        <a:bodyPr/>
        <a:lstStyle/>
        <a:p>
          <a:r>
            <a:rPr lang="en-US" dirty="0" err="1" smtClean="0"/>
            <a:t>Marca</a:t>
          </a:r>
          <a:r>
            <a:rPr lang="en-US" dirty="0" smtClean="0"/>
            <a:t> </a:t>
          </a:r>
          <a:r>
            <a:rPr lang="en-US" dirty="0" err="1" smtClean="0"/>
            <a:t>registrada</a:t>
          </a:r>
          <a:r>
            <a:rPr lang="en-US" dirty="0" smtClean="0"/>
            <a:t>;</a:t>
          </a:r>
          <a:endParaRPr lang="en-US" dirty="0"/>
        </a:p>
      </dgm:t>
    </dgm:pt>
    <dgm:pt modelId="{187B7D57-4E1A-6D4E-A9DB-FE6F9F16DD5E}" type="parTrans" cxnId="{ED507F12-EB46-9B45-B5F0-7318164C687C}">
      <dgm:prSet/>
      <dgm:spPr/>
      <dgm:t>
        <a:bodyPr/>
        <a:lstStyle/>
        <a:p>
          <a:endParaRPr lang="en-US"/>
        </a:p>
      </dgm:t>
    </dgm:pt>
    <dgm:pt modelId="{12829F3D-B85C-4D43-A495-C3DA133C778E}" type="sibTrans" cxnId="{ED507F12-EB46-9B45-B5F0-7318164C687C}">
      <dgm:prSet/>
      <dgm:spPr/>
      <dgm:t>
        <a:bodyPr/>
        <a:lstStyle/>
        <a:p>
          <a:endParaRPr lang="en-US"/>
        </a:p>
      </dgm:t>
    </dgm:pt>
    <dgm:pt modelId="{787EBB03-2CB0-0E49-8BB7-48DDB0857DB3}">
      <dgm:prSet phldrT="[Text]"/>
      <dgm:spPr/>
      <dgm:t>
        <a:bodyPr/>
        <a:lstStyle/>
        <a:p>
          <a:r>
            <a:rPr lang="en-US" dirty="0" err="1" smtClean="0"/>
            <a:t>Serviços</a:t>
          </a:r>
          <a:r>
            <a:rPr lang="en-US" dirty="0" smtClean="0"/>
            <a:t>;</a:t>
          </a:r>
          <a:endParaRPr lang="en-US" dirty="0"/>
        </a:p>
      </dgm:t>
    </dgm:pt>
    <dgm:pt modelId="{248B9672-C27E-FD42-8DB9-58DF6CB2658A}" type="parTrans" cxnId="{6123B645-0489-BD46-A54A-9D6B23A4806F}">
      <dgm:prSet/>
      <dgm:spPr/>
      <dgm:t>
        <a:bodyPr/>
        <a:lstStyle/>
        <a:p>
          <a:endParaRPr lang="en-US"/>
        </a:p>
      </dgm:t>
    </dgm:pt>
    <dgm:pt modelId="{B597AFB6-0B1A-164E-8AA0-568932426CC0}" type="sibTrans" cxnId="{6123B645-0489-BD46-A54A-9D6B23A4806F}">
      <dgm:prSet/>
      <dgm:spPr/>
      <dgm:t>
        <a:bodyPr/>
        <a:lstStyle/>
        <a:p>
          <a:endParaRPr lang="en-US"/>
        </a:p>
      </dgm:t>
    </dgm:pt>
    <dgm:pt modelId="{228D4CA4-65D4-2D47-84A4-CC0AA4A4C5A2}">
      <dgm:prSet phldrT="[Text]"/>
      <dgm:spPr/>
      <dgm:t>
        <a:bodyPr/>
        <a:lstStyle/>
        <a:p>
          <a:r>
            <a:rPr lang="en-US" dirty="0" err="1" smtClean="0"/>
            <a:t>Assistência</a:t>
          </a:r>
          <a:r>
            <a:rPr lang="en-US" dirty="0" smtClean="0"/>
            <a:t> </a:t>
          </a:r>
          <a:r>
            <a:rPr lang="en-US" dirty="0" err="1" smtClean="0"/>
            <a:t>técnica</a:t>
          </a:r>
          <a:r>
            <a:rPr lang="en-US" dirty="0" smtClean="0"/>
            <a:t>;</a:t>
          </a:r>
          <a:endParaRPr lang="en-US" dirty="0"/>
        </a:p>
      </dgm:t>
    </dgm:pt>
    <dgm:pt modelId="{B48F2B7F-BCFE-AF46-A530-26F705F09607}" type="parTrans" cxnId="{AD3C30A5-7509-B042-A5B5-527A8617A5A1}">
      <dgm:prSet/>
      <dgm:spPr/>
      <dgm:t>
        <a:bodyPr/>
        <a:lstStyle/>
        <a:p>
          <a:endParaRPr lang="en-US"/>
        </a:p>
      </dgm:t>
    </dgm:pt>
    <dgm:pt modelId="{A5A265D1-0167-D347-94ED-A690750C88F9}" type="sibTrans" cxnId="{AD3C30A5-7509-B042-A5B5-527A8617A5A1}">
      <dgm:prSet/>
      <dgm:spPr/>
      <dgm:t>
        <a:bodyPr/>
        <a:lstStyle/>
        <a:p>
          <a:endParaRPr lang="en-US"/>
        </a:p>
      </dgm:t>
    </dgm:pt>
    <dgm:pt modelId="{E7510347-C792-974F-A225-D64557FA3C88}">
      <dgm:prSet phldrT="[Text]"/>
      <dgm:spPr/>
      <dgm:t>
        <a:bodyPr/>
        <a:lstStyle/>
        <a:p>
          <a:r>
            <a:rPr lang="en-US" dirty="0" err="1" smtClean="0"/>
            <a:t>Garantias</a:t>
          </a:r>
          <a:r>
            <a:rPr lang="en-US" dirty="0" smtClean="0"/>
            <a:t>; </a:t>
          </a:r>
          <a:endParaRPr lang="en-US" dirty="0"/>
        </a:p>
      </dgm:t>
    </dgm:pt>
    <dgm:pt modelId="{BC149764-2DEB-C24A-BAA0-4CCA6B213335}" type="parTrans" cxnId="{D05F701D-8EFA-8943-819E-50E2CE419E11}">
      <dgm:prSet/>
      <dgm:spPr/>
      <dgm:t>
        <a:bodyPr/>
        <a:lstStyle/>
        <a:p>
          <a:endParaRPr lang="en-US"/>
        </a:p>
      </dgm:t>
    </dgm:pt>
    <dgm:pt modelId="{05117B75-9BB5-D649-B112-50A08896E81D}" type="sibTrans" cxnId="{D05F701D-8EFA-8943-819E-50E2CE419E11}">
      <dgm:prSet/>
      <dgm:spPr/>
      <dgm:t>
        <a:bodyPr/>
        <a:lstStyle/>
        <a:p>
          <a:endParaRPr lang="en-US"/>
        </a:p>
      </dgm:t>
    </dgm:pt>
    <dgm:pt modelId="{49D8C1B1-5CC8-624C-AA4A-7A5978382DF6}">
      <dgm:prSet phldrT="[Text]"/>
      <dgm:spPr/>
      <dgm:t>
        <a:bodyPr/>
        <a:lstStyle/>
        <a:p>
          <a:r>
            <a:rPr lang="en-US" dirty="0" err="1" smtClean="0"/>
            <a:t>Política</a:t>
          </a:r>
          <a:r>
            <a:rPr lang="en-US" dirty="0" smtClean="0"/>
            <a:t> de </a:t>
          </a:r>
          <a:r>
            <a:rPr lang="en-US" dirty="0" err="1" smtClean="0"/>
            <a:t>preços</a:t>
          </a:r>
          <a:r>
            <a:rPr lang="en-US" dirty="0" smtClean="0"/>
            <a:t>;</a:t>
          </a:r>
          <a:endParaRPr lang="en-US" dirty="0"/>
        </a:p>
      </dgm:t>
    </dgm:pt>
    <dgm:pt modelId="{AE613308-7CAA-2642-B4AB-F65BB985BA3B}" type="parTrans" cxnId="{72C70AF1-B6C5-E648-AC25-099F3AEB93D7}">
      <dgm:prSet/>
      <dgm:spPr/>
      <dgm:t>
        <a:bodyPr/>
        <a:lstStyle/>
        <a:p>
          <a:endParaRPr lang="en-US"/>
        </a:p>
      </dgm:t>
    </dgm:pt>
    <dgm:pt modelId="{049BCBCF-806F-F74D-BD78-4BAFA93FE2B0}" type="sibTrans" cxnId="{72C70AF1-B6C5-E648-AC25-099F3AEB93D7}">
      <dgm:prSet/>
      <dgm:spPr/>
      <dgm:t>
        <a:bodyPr/>
        <a:lstStyle/>
        <a:p>
          <a:endParaRPr lang="en-US"/>
        </a:p>
      </dgm:t>
    </dgm:pt>
    <dgm:pt modelId="{B420EF27-0010-F941-8EA4-A10C087DB73C}">
      <dgm:prSet phldrT="[Text]"/>
      <dgm:spPr/>
      <dgm:t>
        <a:bodyPr/>
        <a:lstStyle/>
        <a:p>
          <a:r>
            <a:rPr lang="en-US" dirty="0" err="1" smtClean="0"/>
            <a:t>Métodos</a:t>
          </a:r>
          <a:r>
            <a:rPr lang="en-US" dirty="0" smtClean="0"/>
            <a:t> </a:t>
          </a:r>
          <a:r>
            <a:rPr lang="en-US" dirty="0" err="1" smtClean="0"/>
            <a:t>para</a:t>
          </a:r>
          <a:r>
            <a:rPr lang="en-US" dirty="0" smtClean="0"/>
            <a:t> </a:t>
          </a:r>
          <a:r>
            <a:rPr lang="en-US" dirty="0" err="1" smtClean="0"/>
            <a:t>determinação</a:t>
          </a:r>
          <a:endParaRPr lang="en-US" dirty="0"/>
        </a:p>
      </dgm:t>
    </dgm:pt>
    <dgm:pt modelId="{8499DA82-E1F3-A54E-B01F-DEFE2EDBFF6A}" type="parTrans" cxnId="{93CA0EFE-A848-C54B-A4DB-C9AE7D66D741}">
      <dgm:prSet/>
      <dgm:spPr/>
      <dgm:t>
        <a:bodyPr/>
        <a:lstStyle/>
        <a:p>
          <a:endParaRPr lang="en-US"/>
        </a:p>
      </dgm:t>
    </dgm:pt>
    <dgm:pt modelId="{F8E9796D-A5EB-CD4B-BD42-C69EFACDCBF7}" type="sibTrans" cxnId="{93CA0EFE-A848-C54B-A4DB-C9AE7D66D741}">
      <dgm:prSet/>
      <dgm:spPr/>
      <dgm:t>
        <a:bodyPr/>
        <a:lstStyle/>
        <a:p>
          <a:endParaRPr lang="en-US"/>
        </a:p>
      </dgm:t>
    </dgm:pt>
    <dgm:pt modelId="{4AE711E1-520E-2B4B-AB6E-901D1CF3DCF6}">
      <dgm:prSet phldrT="[Text]"/>
      <dgm:spPr/>
      <dgm:t>
        <a:bodyPr/>
        <a:lstStyle/>
        <a:p>
          <a:r>
            <a:rPr lang="en-US" dirty="0" err="1" smtClean="0"/>
            <a:t>Descontos</a:t>
          </a:r>
          <a:r>
            <a:rPr lang="en-US" dirty="0" smtClean="0"/>
            <a:t> </a:t>
          </a:r>
          <a:r>
            <a:rPr lang="en-US" dirty="0" err="1" smtClean="0"/>
            <a:t>por</a:t>
          </a:r>
          <a:r>
            <a:rPr lang="en-US" dirty="0" smtClean="0"/>
            <a:t> </a:t>
          </a:r>
          <a:r>
            <a:rPr lang="en-US" dirty="0" err="1" smtClean="0"/>
            <a:t>quantidades</a:t>
          </a:r>
          <a:endParaRPr lang="en-US" dirty="0"/>
        </a:p>
      </dgm:t>
    </dgm:pt>
    <dgm:pt modelId="{B725BB04-3777-9E4F-9A98-5B1A132B7470}" type="parTrans" cxnId="{8BE8B669-12FC-EA4B-9103-FBBE1FDB1DB1}">
      <dgm:prSet/>
      <dgm:spPr/>
      <dgm:t>
        <a:bodyPr/>
        <a:lstStyle/>
        <a:p>
          <a:endParaRPr lang="en-US"/>
        </a:p>
      </dgm:t>
    </dgm:pt>
    <dgm:pt modelId="{093B3814-8FB4-F944-B3E0-79B9FB280DBA}" type="sibTrans" cxnId="{8BE8B669-12FC-EA4B-9103-FBBE1FDB1DB1}">
      <dgm:prSet/>
      <dgm:spPr/>
      <dgm:t>
        <a:bodyPr/>
        <a:lstStyle/>
        <a:p>
          <a:endParaRPr lang="en-US"/>
        </a:p>
      </dgm:t>
    </dgm:pt>
    <dgm:pt modelId="{31A40BC0-42CB-F141-8575-0351B03B4155}">
      <dgm:prSet phldrT="[Text]"/>
      <dgm:spPr/>
      <dgm:t>
        <a:bodyPr/>
        <a:lstStyle/>
        <a:p>
          <a:r>
            <a:rPr lang="en-US" dirty="0" err="1" smtClean="0"/>
            <a:t>Condições</a:t>
          </a:r>
          <a:r>
            <a:rPr lang="en-US" dirty="0" smtClean="0"/>
            <a:t> </a:t>
          </a:r>
          <a:r>
            <a:rPr lang="en-US" dirty="0" err="1" smtClean="0"/>
            <a:t>especiais</a:t>
          </a:r>
          <a:endParaRPr lang="en-US" dirty="0"/>
        </a:p>
      </dgm:t>
    </dgm:pt>
    <dgm:pt modelId="{785DF7D9-FFB5-544D-9067-1EFE6800B056}" type="parTrans" cxnId="{A5536E7C-52AE-AE47-83E8-AE23B61373EC}">
      <dgm:prSet/>
      <dgm:spPr/>
      <dgm:t>
        <a:bodyPr/>
        <a:lstStyle/>
        <a:p>
          <a:endParaRPr lang="en-US"/>
        </a:p>
      </dgm:t>
    </dgm:pt>
    <dgm:pt modelId="{55E324E7-CB21-814F-8F97-A77B71A17D72}" type="sibTrans" cxnId="{A5536E7C-52AE-AE47-83E8-AE23B61373EC}">
      <dgm:prSet/>
      <dgm:spPr/>
      <dgm:t>
        <a:bodyPr/>
        <a:lstStyle/>
        <a:p>
          <a:endParaRPr lang="en-US"/>
        </a:p>
      </dgm:t>
    </dgm:pt>
    <dgm:pt modelId="{510585F9-1ABE-4445-9782-304B8DF056D0}">
      <dgm:prSet phldrT="[Text]"/>
      <dgm:spPr/>
      <dgm:t>
        <a:bodyPr/>
        <a:lstStyle/>
        <a:p>
          <a:r>
            <a:rPr lang="en-US" dirty="0" err="1" smtClean="0"/>
            <a:t>Crédito</a:t>
          </a:r>
          <a:endParaRPr lang="en-US" dirty="0"/>
        </a:p>
      </dgm:t>
    </dgm:pt>
    <dgm:pt modelId="{39ED82E1-033D-A044-A73C-0941397894C7}" type="parTrans" cxnId="{29108EC0-C104-7945-A948-19E1FBF7D9BE}">
      <dgm:prSet/>
      <dgm:spPr/>
      <dgm:t>
        <a:bodyPr/>
        <a:lstStyle/>
        <a:p>
          <a:endParaRPr lang="en-US"/>
        </a:p>
      </dgm:t>
    </dgm:pt>
    <dgm:pt modelId="{69F5B39E-4F5E-DB40-A606-56172BA6DE92}" type="sibTrans" cxnId="{29108EC0-C104-7945-A948-19E1FBF7D9BE}">
      <dgm:prSet/>
      <dgm:spPr/>
      <dgm:t>
        <a:bodyPr/>
        <a:lstStyle/>
        <a:p>
          <a:endParaRPr lang="en-US"/>
        </a:p>
      </dgm:t>
    </dgm:pt>
    <dgm:pt modelId="{BB800DC3-1812-714B-9FFC-69FAA9FB7763}">
      <dgm:prSet phldrT="[Text]"/>
      <dgm:spPr/>
      <dgm:t>
        <a:bodyPr/>
        <a:lstStyle/>
        <a:p>
          <a:r>
            <a:rPr lang="en-US" dirty="0" err="1" smtClean="0"/>
            <a:t>Prazo</a:t>
          </a:r>
          <a:endParaRPr lang="en-US" dirty="0"/>
        </a:p>
      </dgm:t>
    </dgm:pt>
    <dgm:pt modelId="{B371C3D9-611D-FA4B-ABB9-A748C9C3C08B}" type="parTrans" cxnId="{7A71C6B7-5AAC-3F46-BF3A-F478395C3DE2}">
      <dgm:prSet/>
      <dgm:spPr/>
      <dgm:t>
        <a:bodyPr/>
        <a:lstStyle/>
        <a:p>
          <a:endParaRPr lang="en-US"/>
        </a:p>
      </dgm:t>
    </dgm:pt>
    <dgm:pt modelId="{5F5C6425-BD59-1B4D-B309-4B88B9342298}" type="sibTrans" cxnId="{7A71C6B7-5AAC-3F46-BF3A-F478395C3DE2}">
      <dgm:prSet/>
      <dgm:spPr/>
      <dgm:t>
        <a:bodyPr/>
        <a:lstStyle/>
        <a:p>
          <a:endParaRPr lang="en-US"/>
        </a:p>
      </dgm:t>
    </dgm:pt>
    <dgm:pt modelId="{53CBC6F0-0E96-6B43-913A-D95A4A854087}">
      <dgm:prSet phldrT="[Text]"/>
      <dgm:spPr/>
      <dgm:t>
        <a:bodyPr/>
        <a:lstStyle/>
        <a:p>
          <a:r>
            <a:rPr lang="en-US" b="1" dirty="0" smtClean="0"/>
            <a:t>PONTO DE VENDA</a:t>
          </a:r>
          <a:endParaRPr lang="en-US" b="1" dirty="0"/>
        </a:p>
      </dgm:t>
    </dgm:pt>
    <dgm:pt modelId="{AD130371-D2DD-6C42-A032-3A9A30E53400}" type="parTrans" cxnId="{3C3AE04D-0516-9B44-8B2D-886FAAEC7B53}">
      <dgm:prSet/>
      <dgm:spPr/>
      <dgm:t>
        <a:bodyPr/>
        <a:lstStyle/>
        <a:p>
          <a:endParaRPr lang="en-US"/>
        </a:p>
      </dgm:t>
    </dgm:pt>
    <dgm:pt modelId="{E47F12D4-838B-9641-80EC-DD10D7D1652B}" type="sibTrans" cxnId="{3C3AE04D-0516-9B44-8B2D-886FAAEC7B53}">
      <dgm:prSet/>
      <dgm:spPr/>
      <dgm:t>
        <a:bodyPr/>
        <a:lstStyle/>
        <a:p>
          <a:endParaRPr lang="en-US"/>
        </a:p>
      </dgm:t>
    </dgm:pt>
    <dgm:pt modelId="{FD94BBE6-69AA-354F-8AA7-4C6F52240D6F}">
      <dgm:prSet phldrT="[Text]"/>
      <dgm:spPr/>
      <dgm:t>
        <a:bodyPr/>
        <a:lstStyle/>
        <a:p>
          <a:r>
            <a:rPr lang="en-US" dirty="0" err="1" smtClean="0"/>
            <a:t>Canais</a:t>
          </a:r>
          <a:r>
            <a:rPr lang="en-US" dirty="0" smtClean="0"/>
            <a:t> de </a:t>
          </a:r>
          <a:r>
            <a:rPr lang="en-US" dirty="0" err="1" smtClean="0"/>
            <a:t>distribuição</a:t>
          </a:r>
          <a:endParaRPr lang="en-US" dirty="0"/>
        </a:p>
      </dgm:t>
    </dgm:pt>
    <dgm:pt modelId="{A50F756C-8DC7-3A47-8C5C-083DFF6E0387}" type="parTrans" cxnId="{F4ECB48A-B9F1-AF43-B596-B313358FC671}">
      <dgm:prSet/>
      <dgm:spPr/>
      <dgm:t>
        <a:bodyPr/>
        <a:lstStyle/>
        <a:p>
          <a:endParaRPr lang="en-US"/>
        </a:p>
      </dgm:t>
    </dgm:pt>
    <dgm:pt modelId="{6E42CEA0-C5A7-E34A-86F4-09FDE6E69FF4}" type="sibTrans" cxnId="{F4ECB48A-B9F1-AF43-B596-B313358FC671}">
      <dgm:prSet/>
      <dgm:spPr/>
      <dgm:t>
        <a:bodyPr/>
        <a:lstStyle/>
        <a:p>
          <a:endParaRPr lang="en-US"/>
        </a:p>
      </dgm:t>
    </dgm:pt>
    <dgm:pt modelId="{2664A3D8-9A94-A74C-B312-58717B9F7176}">
      <dgm:prSet phldrT="[Text]"/>
      <dgm:spPr/>
      <dgm:t>
        <a:bodyPr/>
        <a:lstStyle/>
        <a:p>
          <a:r>
            <a:rPr lang="en-US" dirty="0" err="1" smtClean="0"/>
            <a:t>Distribuição</a:t>
          </a:r>
          <a:r>
            <a:rPr lang="en-US" dirty="0" smtClean="0"/>
            <a:t> </a:t>
          </a:r>
          <a:r>
            <a:rPr lang="en-US" dirty="0" err="1" smtClean="0"/>
            <a:t>Física</a:t>
          </a:r>
          <a:endParaRPr lang="en-US" dirty="0"/>
        </a:p>
      </dgm:t>
    </dgm:pt>
    <dgm:pt modelId="{4C0ECBB9-4152-404A-B4C6-5B3931285BAF}" type="parTrans" cxnId="{8E9C9B1B-4206-E947-8B87-050B49925BF8}">
      <dgm:prSet/>
      <dgm:spPr/>
      <dgm:t>
        <a:bodyPr/>
        <a:lstStyle/>
        <a:p>
          <a:endParaRPr lang="en-US"/>
        </a:p>
      </dgm:t>
    </dgm:pt>
    <dgm:pt modelId="{482CD31A-BC21-D14B-842F-A15897275E9D}" type="sibTrans" cxnId="{8E9C9B1B-4206-E947-8B87-050B49925BF8}">
      <dgm:prSet/>
      <dgm:spPr/>
      <dgm:t>
        <a:bodyPr/>
        <a:lstStyle/>
        <a:p>
          <a:endParaRPr lang="en-US"/>
        </a:p>
      </dgm:t>
    </dgm:pt>
    <dgm:pt modelId="{82CFAAB2-6AA3-5649-AF7B-BB0F4854EC57}">
      <dgm:prSet phldrT="[Text]"/>
      <dgm:spPr/>
      <dgm:t>
        <a:bodyPr/>
        <a:lstStyle/>
        <a:p>
          <a:r>
            <a:rPr lang="en-US" dirty="0" err="1" smtClean="0"/>
            <a:t>Transportes</a:t>
          </a:r>
          <a:endParaRPr lang="en-US" dirty="0"/>
        </a:p>
      </dgm:t>
    </dgm:pt>
    <dgm:pt modelId="{CF97472A-8AB4-6847-BFF4-1D0EB23E48C1}" type="parTrans" cxnId="{505C1C59-ABD9-2847-A7EC-5F31E7A3FE5E}">
      <dgm:prSet/>
      <dgm:spPr/>
      <dgm:t>
        <a:bodyPr/>
        <a:lstStyle/>
        <a:p>
          <a:endParaRPr lang="en-US"/>
        </a:p>
      </dgm:t>
    </dgm:pt>
    <dgm:pt modelId="{1149559A-9374-9247-AE80-58169EC9E2C8}" type="sibTrans" cxnId="{505C1C59-ABD9-2847-A7EC-5F31E7A3FE5E}">
      <dgm:prSet/>
      <dgm:spPr/>
      <dgm:t>
        <a:bodyPr/>
        <a:lstStyle/>
        <a:p>
          <a:endParaRPr lang="en-US"/>
        </a:p>
      </dgm:t>
    </dgm:pt>
    <dgm:pt modelId="{9AADAFC3-662D-E547-838C-13714B8B8BDF}">
      <dgm:prSet phldrT="[Text]"/>
      <dgm:spPr/>
      <dgm:t>
        <a:bodyPr/>
        <a:lstStyle/>
        <a:p>
          <a:r>
            <a:rPr lang="en-US" dirty="0" err="1" smtClean="0"/>
            <a:t>Armazenagem</a:t>
          </a:r>
          <a:endParaRPr lang="en-US" dirty="0"/>
        </a:p>
      </dgm:t>
    </dgm:pt>
    <dgm:pt modelId="{647F7D73-5B86-8B49-8C94-CF9C61DC81A7}" type="parTrans" cxnId="{E6613D22-8D9E-3643-AE25-4F82C995D60B}">
      <dgm:prSet/>
      <dgm:spPr/>
      <dgm:t>
        <a:bodyPr/>
        <a:lstStyle/>
        <a:p>
          <a:endParaRPr lang="en-US"/>
        </a:p>
      </dgm:t>
    </dgm:pt>
    <dgm:pt modelId="{7CD6732E-58EC-0342-B778-5A04B9360643}" type="sibTrans" cxnId="{E6613D22-8D9E-3643-AE25-4F82C995D60B}">
      <dgm:prSet/>
      <dgm:spPr/>
      <dgm:t>
        <a:bodyPr/>
        <a:lstStyle/>
        <a:p>
          <a:endParaRPr lang="en-US"/>
        </a:p>
      </dgm:t>
    </dgm:pt>
    <dgm:pt modelId="{DC5E570E-83E7-FC43-9F9F-37DC6A6C33B1}">
      <dgm:prSet phldrT="[Text]"/>
      <dgm:spPr/>
      <dgm:t>
        <a:bodyPr/>
        <a:lstStyle/>
        <a:p>
          <a:r>
            <a:rPr lang="en-US" dirty="0" smtClean="0"/>
            <a:t>Centro de </a:t>
          </a:r>
          <a:r>
            <a:rPr lang="en-US" dirty="0" err="1" smtClean="0"/>
            <a:t>distribuição</a:t>
          </a:r>
          <a:endParaRPr lang="en-US" dirty="0"/>
        </a:p>
      </dgm:t>
    </dgm:pt>
    <dgm:pt modelId="{757B68C1-28A1-A640-AE06-391ED45135AA}" type="parTrans" cxnId="{D435B364-8A06-8E47-B053-ABBD1496D567}">
      <dgm:prSet/>
      <dgm:spPr/>
      <dgm:t>
        <a:bodyPr/>
        <a:lstStyle/>
        <a:p>
          <a:endParaRPr lang="en-US"/>
        </a:p>
      </dgm:t>
    </dgm:pt>
    <dgm:pt modelId="{5B3F93C6-FB87-5241-ACA1-584CBE442C9D}" type="sibTrans" cxnId="{D435B364-8A06-8E47-B053-ABBD1496D567}">
      <dgm:prSet/>
      <dgm:spPr/>
      <dgm:t>
        <a:bodyPr/>
        <a:lstStyle/>
        <a:p>
          <a:endParaRPr lang="en-US"/>
        </a:p>
      </dgm:t>
    </dgm:pt>
    <dgm:pt modelId="{87A81CAF-3189-174D-8A88-E1953D25C875}">
      <dgm:prSet phldrT="[Text]"/>
      <dgm:spPr/>
      <dgm:t>
        <a:bodyPr/>
        <a:lstStyle/>
        <a:p>
          <a:r>
            <a:rPr lang="en-US" dirty="0" err="1" smtClean="0"/>
            <a:t>Logística</a:t>
          </a:r>
          <a:endParaRPr lang="en-US" dirty="0"/>
        </a:p>
      </dgm:t>
    </dgm:pt>
    <dgm:pt modelId="{52192D8C-9B30-8446-A871-8A0533B28DB7}" type="parTrans" cxnId="{12BD0869-9E71-E146-B582-9E4D82A880AE}">
      <dgm:prSet/>
      <dgm:spPr/>
      <dgm:t>
        <a:bodyPr/>
        <a:lstStyle/>
        <a:p>
          <a:endParaRPr lang="en-US"/>
        </a:p>
      </dgm:t>
    </dgm:pt>
    <dgm:pt modelId="{1658D5CB-25C8-3647-86CA-3C11B96ABCE6}" type="sibTrans" cxnId="{12BD0869-9E71-E146-B582-9E4D82A880AE}">
      <dgm:prSet/>
      <dgm:spPr/>
      <dgm:t>
        <a:bodyPr/>
        <a:lstStyle/>
        <a:p>
          <a:endParaRPr lang="en-US"/>
        </a:p>
      </dgm:t>
    </dgm:pt>
    <dgm:pt modelId="{93456434-D64C-344A-A68A-10B8AEE3E5EC}">
      <dgm:prSet phldrT="[Text]"/>
      <dgm:spPr/>
      <dgm:t>
        <a:bodyPr/>
        <a:lstStyle/>
        <a:p>
          <a:r>
            <a:rPr lang="en-US" b="1" dirty="0" smtClean="0"/>
            <a:t>PROMOÇÃO</a:t>
          </a:r>
          <a:endParaRPr lang="en-US" b="1" dirty="0"/>
        </a:p>
      </dgm:t>
    </dgm:pt>
    <dgm:pt modelId="{FAB537B2-1FAD-514E-B7B6-940F352450E1}" type="parTrans" cxnId="{1A4B0663-BC99-2C48-A70B-CA70C199BCDF}">
      <dgm:prSet/>
      <dgm:spPr/>
      <dgm:t>
        <a:bodyPr/>
        <a:lstStyle/>
        <a:p>
          <a:endParaRPr lang="en-US"/>
        </a:p>
      </dgm:t>
    </dgm:pt>
    <dgm:pt modelId="{0FBD258A-8DB5-C84D-9048-87384DD490BB}" type="sibTrans" cxnId="{1A4B0663-BC99-2C48-A70B-CA70C199BCDF}">
      <dgm:prSet/>
      <dgm:spPr/>
      <dgm:t>
        <a:bodyPr/>
        <a:lstStyle/>
        <a:p>
          <a:endParaRPr lang="en-US"/>
        </a:p>
      </dgm:t>
    </dgm:pt>
    <dgm:pt modelId="{919BD485-ECBF-2749-B5D7-14A3F394F74B}">
      <dgm:prSet phldrT="[Text]"/>
      <dgm:spPr/>
      <dgm:t>
        <a:bodyPr/>
        <a:lstStyle/>
        <a:p>
          <a:r>
            <a:rPr lang="en-US" dirty="0" smtClean="0"/>
            <a:t>Propaganda </a:t>
          </a:r>
          <a:endParaRPr lang="en-US" dirty="0"/>
        </a:p>
      </dgm:t>
    </dgm:pt>
    <dgm:pt modelId="{7AB60DF5-2CAD-B543-9585-D19070129DD3}" type="parTrans" cxnId="{97B243B1-CA0A-2D4E-BC99-0B4DB863E6F7}">
      <dgm:prSet/>
      <dgm:spPr/>
      <dgm:t>
        <a:bodyPr/>
        <a:lstStyle/>
        <a:p>
          <a:endParaRPr lang="en-US"/>
        </a:p>
      </dgm:t>
    </dgm:pt>
    <dgm:pt modelId="{2CF979D2-664B-8741-90B7-E2DD16E4D0E1}" type="sibTrans" cxnId="{97B243B1-CA0A-2D4E-BC99-0B4DB863E6F7}">
      <dgm:prSet/>
      <dgm:spPr/>
      <dgm:t>
        <a:bodyPr/>
        <a:lstStyle/>
        <a:p>
          <a:endParaRPr lang="en-US"/>
        </a:p>
      </dgm:t>
    </dgm:pt>
    <dgm:pt modelId="{87780557-FF5A-3C46-B10E-A69FFE8D8888}">
      <dgm:prSet phldrT="[Text]"/>
      <dgm:spPr/>
      <dgm:t>
        <a:bodyPr/>
        <a:lstStyle/>
        <a:p>
          <a:r>
            <a:rPr lang="en-US" dirty="0" err="1" smtClean="0"/>
            <a:t>Publicidade</a:t>
          </a:r>
          <a:endParaRPr lang="en-US" dirty="0"/>
        </a:p>
      </dgm:t>
    </dgm:pt>
    <dgm:pt modelId="{3816D490-0948-004A-BAB7-C3D70AC57E25}" type="parTrans" cxnId="{967A1F94-93B5-4846-8D77-0829C247FB9A}">
      <dgm:prSet/>
      <dgm:spPr/>
      <dgm:t>
        <a:bodyPr/>
        <a:lstStyle/>
        <a:p>
          <a:endParaRPr lang="en-US"/>
        </a:p>
      </dgm:t>
    </dgm:pt>
    <dgm:pt modelId="{9C7EED87-E754-A447-85BB-66A9FA017849}" type="sibTrans" cxnId="{967A1F94-93B5-4846-8D77-0829C247FB9A}">
      <dgm:prSet/>
      <dgm:spPr/>
      <dgm:t>
        <a:bodyPr/>
        <a:lstStyle/>
        <a:p>
          <a:endParaRPr lang="en-US"/>
        </a:p>
      </dgm:t>
    </dgm:pt>
    <dgm:pt modelId="{05B0CA6E-3960-EE40-8D95-753CCEDD08AD}">
      <dgm:prSet phldrT="[Text]"/>
      <dgm:spPr/>
      <dgm:t>
        <a:bodyPr/>
        <a:lstStyle/>
        <a:p>
          <a:r>
            <a:rPr lang="en-US" dirty="0" err="1" smtClean="0"/>
            <a:t>Promoção</a:t>
          </a:r>
          <a:r>
            <a:rPr lang="en-US" dirty="0" smtClean="0"/>
            <a:t> de </a:t>
          </a:r>
          <a:r>
            <a:rPr lang="en-US" dirty="0" err="1" smtClean="0"/>
            <a:t>vendas</a:t>
          </a:r>
          <a:r>
            <a:rPr lang="en-US" dirty="0" smtClean="0"/>
            <a:t> </a:t>
          </a:r>
          <a:endParaRPr lang="en-US" dirty="0"/>
        </a:p>
      </dgm:t>
    </dgm:pt>
    <dgm:pt modelId="{7E4D00DA-1A21-5743-9E6B-73C38FAE30B9}" type="parTrans" cxnId="{D46D7FDD-9ADA-3642-9AE8-124D7BCCB639}">
      <dgm:prSet/>
      <dgm:spPr/>
      <dgm:t>
        <a:bodyPr/>
        <a:lstStyle/>
        <a:p>
          <a:endParaRPr lang="en-US"/>
        </a:p>
      </dgm:t>
    </dgm:pt>
    <dgm:pt modelId="{D7DA12B4-2FF5-EE41-B6A2-93ACEC65DDE9}" type="sibTrans" cxnId="{D46D7FDD-9ADA-3642-9AE8-124D7BCCB639}">
      <dgm:prSet/>
      <dgm:spPr/>
      <dgm:t>
        <a:bodyPr/>
        <a:lstStyle/>
        <a:p>
          <a:endParaRPr lang="en-US"/>
        </a:p>
      </dgm:t>
    </dgm:pt>
    <dgm:pt modelId="{0F47247C-85C7-4742-ABCD-AF784E0F2226}">
      <dgm:prSet phldrT="[Text]"/>
      <dgm:spPr/>
      <dgm:t>
        <a:bodyPr/>
        <a:lstStyle/>
        <a:p>
          <a:r>
            <a:rPr lang="en-US" dirty="0" smtClean="0"/>
            <a:t>Venda </a:t>
          </a:r>
          <a:r>
            <a:rPr lang="en-US" dirty="0" err="1" smtClean="0"/>
            <a:t>Pessoal</a:t>
          </a:r>
          <a:endParaRPr lang="en-US" dirty="0"/>
        </a:p>
      </dgm:t>
    </dgm:pt>
    <dgm:pt modelId="{46D0478D-7C6E-4E4F-9946-7E5D368FAA05}" type="parTrans" cxnId="{0C2DCF71-670B-E94D-8EA4-EDDC0D17FFD5}">
      <dgm:prSet/>
      <dgm:spPr/>
      <dgm:t>
        <a:bodyPr/>
        <a:lstStyle/>
        <a:p>
          <a:endParaRPr lang="en-US"/>
        </a:p>
      </dgm:t>
    </dgm:pt>
    <dgm:pt modelId="{A9662123-CBBC-724D-8AFF-F580FCE6FFFC}" type="sibTrans" cxnId="{0C2DCF71-670B-E94D-8EA4-EDDC0D17FFD5}">
      <dgm:prSet/>
      <dgm:spPr/>
      <dgm:t>
        <a:bodyPr/>
        <a:lstStyle/>
        <a:p>
          <a:endParaRPr lang="en-US"/>
        </a:p>
      </dgm:t>
    </dgm:pt>
    <dgm:pt modelId="{807D24B9-1418-2D45-827B-825F015716D3}">
      <dgm:prSet phldrT="[Text]"/>
      <dgm:spPr/>
      <dgm:t>
        <a:bodyPr/>
        <a:lstStyle/>
        <a:p>
          <a:r>
            <a:rPr lang="en-US" dirty="0" err="1" smtClean="0"/>
            <a:t>Relações</a:t>
          </a:r>
          <a:r>
            <a:rPr lang="en-US" dirty="0" smtClean="0"/>
            <a:t> </a:t>
          </a:r>
          <a:r>
            <a:rPr lang="en-US" dirty="0" err="1" smtClean="0"/>
            <a:t>Públicas</a:t>
          </a:r>
          <a:endParaRPr lang="en-US" dirty="0"/>
        </a:p>
      </dgm:t>
    </dgm:pt>
    <dgm:pt modelId="{6D8CD166-DB1F-F845-87F3-31D55D2FA2B6}" type="parTrans" cxnId="{37FEF423-E8FD-614D-858F-B08213546870}">
      <dgm:prSet/>
      <dgm:spPr/>
      <dgm:t>
        <a:bodyPr/>
        <a:lstStyle/>
        <a:p>
          <a:endParaRPr lang="en-US"/>
        </a:p>
      </dgm:t>
    </dgm:pt>
    <dgm:pt modelId="{E3A1556F-8DCB-114D-B70E-D8C60AF39B10}" type="sibTrans" cxnId="{37FEF423-E8FD-614D-858F-B08213546870}">
      <dgm:prSet/>
      <dgm:spPr/>
      <dgm:t>
        <a:bodyPr/>
        <a:lstStyle/>
        <a:p>
          <a:endParaRPr lang="en-US"/>
        </a:p>
      </dgm:t>
    </dgm:pt>
    <dgm:pt modelId="{9F20A197-BD6F-8640-A36C-8BAA62ACE875}">
      <dgm:prSet phldrT="[Text]"/>
      <dgm:spPr/>
      <dgm:t>
        <a:bodyPr/>
        <a:lstStyle/>
        <a:p>
          <a:r>
            <a:rPr lang="en-US" dirty="0" smtClean="0"/>
            <a:t>Merchandising </a:t>
          </a:r>
          <a:endParaRPr lang="en-US" dirty="0"/>
        </a:p>
      </dgm:t>
    </dgm:pt>
    <dgm:pt modelId="{E9913ED0-7986-914A-BE34-EE895CACC0A7}" type="parTrans" cxnId="{8A76B5B8-6D6E-454C-98E2-D6D6F4293E81}">
      <dgm:prSet/>
      <dgm:spPr/>
      <dgm:t>
        <a:bodyPr/>
        <a:lstStyle/>
        <a:p>
          <a:endParaRPr lang="en-US"/>
        </a:p>
      </dgm:t>
    </dgm:pt>
    <dgm:pt modelId="{D0E38991-F75F-8848-8536-B3D8F4AE4881}" type="sibTrans" cxnId="{8A76B5B8-6D6E-454C-98E2-D6D6F4293E81}">
      <dgm:prSet/>
      <dgm:spPr/>
      <dgm:t>
        <a:bodyPr/>
        <a:lstStyle/>
        <a:p>
          <a:endParaRPr lang="en-US"/>
        </a:p>
      </dgm:t>
    </dgm:pt>
    <dgm:pt modelId="{D4B5DC6F-0FC8-0344-8EA1-D82115B33822}" type="pres">
      <dgm:prSet presAssocID="{16CB44DB-2FBE-214C-B00A-5A2F7DCA722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C38F6CC-F955-0344-8CF1-685FF6FB0F39}" type="pres">
      <dgm:prSet presAssocID="{446B8684-BE5C-CF44-8663-968B0617063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07EFEB8-F6AC-9945-A7C7-F3247E351973}" type="pres">
      <dgm:prSet presAssocID="{BCC892B7-E68C-774E-AC22-6FF7E8C2C29A}" presName="sibTrans" presStyleCnt="0"/>
      <dgm:spPr/>
    </dgm:pt>
    <dgm:pt modelId="{58D326FC-3A5B-C845-9F87-E31DD7366D8A}" type="pres">
      <dgm:prSet presAssocID="{11962E10-9073-EF4C-AF6C-FA752A59766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A876B8D-F983-F14C-8033-D9FC248744A6}" type="pres">
      <dgm:prSet presAssocID="{22339A21-A8C1-F14A-940E-27DA500EAE01}" presName="sibTrans" presStyleCnt="0"/>
      <dgm:spPr/>
    </dgm:pt>
    <dgm:pt modelId="{BB0D646D-AF2D-E74F-8B10-8012F3621EF7}" type="pres">
      <dgm:prSet presAssocID="{53CBC6F0-0E96-6B43-913A-D95A4A85408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518C778-D4F4-EF4F-B8A3-E3DC6AC5FE97}" type="pres">
      <dgm:prSet presAssocID="{E47F12D4-838B-9641-80EC-DD10D7D1652B}" presName="sibTrans" presStyleCnt="0"/>
      <dgm:spPr/>
    </dgm:pt>
    <dgm:pt modelId="{968BB7A3-24AA-C947-B030-071FF41C97D2}" type="pres">
      <dgm:prSet presAssocID="{93456434-D64C-344A-A68A-10B8AEE3E5E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B156FD7-2E58-4935-9A05-A75B54663393}" type="presOf" srcId="{2664A3D8-9A94-A74C-B312-58717B9F7176}" destId="{BB0D646D-AF2D-E74F-8B10-8012F3621EF7}" srcOrd="0" destOrd="2" presId="urn:microsoft.com/office/officeart/2005/8/layout/hList6"/>
    <dgm:cxn modelId="{D46D7FDD-9ADA-3642-9AE8-124D7BCCB639}" srcId="{93456434-D64C-344A-A68A-10B8AEE3E5EC}" destId="{05B0CA6E-3960-EE40-8D95-753CCEDD08AD}" srcOrd="2" destOrd="0" parTransId="{7E4D00DA-1A21-5743-9E6B-73C38FAE30B9}" sibTransId="{D7DA12B4-2FF5-EE41-B6A2-93ACEC65DDE9}"/>
    <dgm:cxn modelId="{1EEEA3E0-216E-7D4C-A308-7A0AAC580322}" srcId="{446B8684-BE5C-CF44-8663-968B06170638}" destId="{89267B64-EED5-854A-BEF5-584DD017A94B}" srcOrd="2" destOrd="0" parTransId="{CC47EECD-B949-C24D-BC09-E790FC6917AC}" sibTransId="{F0918BFE-415C-9D46-9BD9-DC0FD3741518}"/>
    <dgm:cxn modelId="{C4E7D395-93BD-44E7-8506-55671D86CDA6}" type="presOf" srcId="{787EBB03-2CB0-0E49-8BB7-48DDB0857DB3}" destId="{4C38F6CC-F955-0344-8CF1-685FF6FB0F39}" srcOrd="0" destOrd="7" presId="urn:microsoft.com/office/officeart/2005/8/layout/hList6"/>
    <dgm:cxn modelId="{55715E8D-AF72-4466-BCAD-662E5910283B}" type="presOf" srcId="{DC5E570E-83E7-FC43-9F9F-37DC6A6C33B1}" destId="{BB0D646D-AF2D-E74F-8B10-8012F3621EF7}" srcOrd="0" destOrd="5" presId="urn:microsoft.com/office/officeart/2005/8/layout/hList6"/>
    <dgm:cxn modelId="{B1AE74EC-589F-45CC-BC2F-B71F61FED4D5}" type="presOf" srcId="{919BD485-ECBF-2749-B5D7-14A3F394F74B}" destId="{968BB7A3-24AA-C947-B030-071FF41C97D2}" srcOrd="0" destOrd="1" presId="urn:microsoft.com/office/officeart/2005/8/layout/hList6"/>
    <dgm:cxn modelId="{97EB1B81-63A6-4666-BAA3-E06C18C86DC9}" type="presOf" srcId="{31A40BC0-42CB-F141-8575-0351B03B4155}" destId="{58D326FC-3A5B-C845-9F87-E31DD7366D8A}" srcOrd="0" destOrd="4" presId="urn:microsoft.com/office/officeart/2005/8/layout/hList6"/>
    <dgm:cxn modelId="{0C2DCF71-670B-E94D-8EA4-EDDC0D17FFD5}" srcId="{93456434-D64C-344A-A68A-10B8AEE3E5EC}" destId="{0F47247C-85C7-4742-ABCD-AF784E0F2226}" srcOrd="3" destOrd="0" parTransId="{46D0478D-7C6E-4E4F-9946-7E5D368FAA05}" sibTransId="{A9662123-CBBC-724D-8AFF-F580FCE6FFFC}"/>
    <dgm:cxn modelId="{D435B364-8A06-8E47-B053-ABBD1496D567}" srcId="{53CBC6F0-0E96-6B43-913A-D95A4A854087}" destId="{DC5E570E-83E7-FC43-9F9F-37DC6A6C33B1}" srcOrd="4" destOrd="0" parTransId="{757B68C1-28A1-A640-AE06-391ED45135AA}" sibTransId="{5B3F93C6-FB87-5241-ACA1-584CBE442C9D}"/>
    <dgm:cxn modelId="{E3C68A96-DB69-4CD2-BBBD-73FD0ACE19F7}" type="presOf" srcId="{53CBC6F0-0E96-6B43-913A-D95A4A854087}" destId="{BB0D646D-AF2D-E74F-8B10-8012F3621EF7}" srcOrd="0" destOrd="0" presId="urn:microsoft.com/office/officeart/2005/8/layout/hList6"/>
    <dgm:cxn modelId="{93C3EF0C-D628-4197-8509-F0A5CC951FA9}" type="presOf" srcId="{87A81CAF-3189-174D-8A88-E1953D25C875}" destId="{BB0D646D-AF2D-E74F-8B10-8012F3621EF7}" srcOrd="0" destOrd="6" presId="urn:microsoft.com/office/officeart/2005/8/layout/hList6"/>
    <dgm:cxn modelId="{37FEF423-E8FD-614D-858F-B08213546870}" srcId="{93456434-D64C-344A-A68A-10B8AEE3E5EC}" destId="{807D24B9-1418-2D45-827B-825F015716D3}" srcOrd="4" destOrd="0" parTransId="{6D8CD166-DB1F-F845-87F3-31D55D2FA2B6}" sibTransId="{E3A1556F-8DCB-114D-B70E-D8C60AF39B10}"/>
    <dgm:cxn modelId="{723D0045-60BA-416D-8DCF-F62178ED5D34}" type="presOf" srcId="{95CC3BAE-14ED-4B4D-9AC9-D68995AE41F8}" destId="{4C38F6CC-F955-0344-8CF1-685FF6FB0F39}" srcOrd="0" destOrd="4" presId="urn:microsoft.com/office/officeart/2005/8/layout/hList6"/>
    <dgm:cxn modelId="{29108EC0-C104-7945-A948-19E1FBF7D9BE}" srcId="{11962E10-9073-EF4C-AF6C-FA752A597665}" destId="{510585F9-1ABE-4445-9782-304B8DF056D0}" srcOrd="4" destOrd="0" parTransId="{39ED82E1-033D-A044-A73C-0941397894C7}" sibTransId="{69F5B39E-4F5E-DB40-A606-56172BA6DE92}"/>
    <dgm:cxn modelId="{367269FC-233B-FA49-9DC8-6A0AEFE216CC}" srcId="{446B8684-BE5C-CF44-8663-968B06170638}" destId="{9E7B5170-4952-6040-8276-88EA43D67CC9}" srcOrd="1" destOrd="0" parTransId="{7682130D-B4F9-A048-8227-1904F59FD515}" sibTransId="{CB635824-96DF-1548-8B7C-4995B926E0AA}"/>
    <dgm:cxn modelId="{81753B7A-1D81-4D14-ABBE-58284B4FFCBD}" type="presOf" srcId="{228D4CA4-65D4-2D47-84A4-CC0AA4A4C5A2}" destId="{4C38F6CC-F955-0344-8CF1-685FF6FB0F39}" srcOrd="0" destOrd="8" presId="urn:microsoft.com/office/officeart/2005/8/layout/hList6"/>
    <dgm:cxn modelId="{5A45E413-6640-4B9C-8403-880D4E27EC4F}" type="presOf" srcId="{0F47247C-85C7-4742-ABCD-AF784E0F2226}" destId="{968BB7A3-24AA-C947-B030-071FF41C97D2}" srcOrd="0" destOrd="4" presId="urn:microsoft.com/office/officeart/2005/8/layout/hList6"/>
    <dgm:cxn modelId="{AC84AD2F-947E-48A8-8BB2-B64487AB655C}" type="presOf" srcId="{89267B64-EED5-854A-BEF5-584DD017A94B}" destId="{4C38F6CC-F955-0344-8CF1-685FF6FB0F39}" srcOrd="0" destOrd="3" presId="urn:microsoft.com/office/officeart/2005/8/layout/hList6"/>
    <dgm:cxn modelId="{B1BF424E-E25C-448A-B789-5FD6E773ADA2}" type="presOf" srcId="{11962E10-9073-EF4C-AF6C-FA752A597665}" destId="{58D326FC-3A5B-C845-9F87-E31DD7366D8A}" srcOrd="0" destOrd="0" presId="urn:microsoft.com/office/officeart/2005/8/layout/hList6"/>
    <dgm:cxn modelId="{8E9C9B1B-4206-E947-8B87-050B49925BF8}" srcId="{53CBC6F0-0E96-6B43-913A-D95A4A854087}" destId="{2664A3D8-9A94-A74C-B312-58717B9F7176}" srcOrd="1" destOrd="0" parTransId="{4C0ECBB9-4152-404A-B4C6-5B3931285BAF}" sibTransId="{482CD31A-BC21-D14B-842F-A15897275E9D}"/>
    <dgm:cxn modelId="{7E41E56C-0BDF-4CFB-81B3-E10A3CB47422}" type="presOf" srcId="{9F20A197-BD6F-8640-A36C-8BAA62ACE875}" destId="{968BB7A3-24AA-C947-B030-071FF41C97D2}" srcOrd="0" destOrd="6" presId="urn:microsoft.com/office/officeart/2005/8/layout/hList6"/>
    <dgm:cxn modelId="{2079BE52-B3F4-4B48-B884-DB307E3E4FF1}" type="presOf" srcId="{4AE711E1-520E-2B4B-AB6E-901D1CF3DCF6}" destId="{58D326FC-3A5B-C845-9F87-E31DD7366D8A}" srcOrd="0" destOrd="3" presId="urn:microsoft.com/office/officeart/2005/8/layout/hList6"/>
    <dgm:cxn modelId="{8BE8B669-12FC-EA4B-9103-FBBE1FDB1DB1}" srcId="{11962E10-9073-EF4C-AF6C-FA752A597665}" destId="{4AE711E1-520E-2B4B-AB6E-901D1CF3DCF6}" srcOrd="2" destOrd="0" parTransId="{B725BB04-3777-9E4F-9A98-5B1A132B7470}" sibTransId="{093B3814-8FB4-F944-B3E0-79B9FB280DBA}"/>
    <dgm:cxn modelId="{71613DC0-7591-4C94-8031-A70B43F8B093}" type="presOf" srcId="{E7510347-C792-974F-A225-D64557FA3C88}" destId="{4C38F6CC-F955-0344-8CF1-685FF6FB0F39}" srcOrd="0" destOrd="9" presId="urn:microsoft.com/office/officeart/2005/8/layout/hList6"/>
    <dgm:cxn modelId="{ED507F12-EB46-9B45-B5F0-7318164C687C}" srcId="{446B8684-BE5C-CF44-8663-968B06170638}" destId="{58375CD3-3A9B-5348-BA84-187523CB70BC}" srcOrd="5" destOrd="0" parTransId="{187B7D57-4E1A-6D4E-A9DB-FE6F9F16DD5E}" sibTransId="{12829F3D-B85C-4D43-A495-C3DA133C778E}"/>
    <dgm:cxn modelId="{12BD0869-9E71-E146-B582-9E4D82A880AE}" srcId="{53CBC6F0-0E96-6B43-913A-D95A4A854087}" destId="{87A81CAF-3189-174D-8A88-E1953D25C875}" srcOrd="5" destOrd="0" parTransId="{52192D8C-9B30-8446-A871-8A0533B28DB7}" sibTransId="{1658D5CB-25C8-3647-86CA-3C11B96ABCE6}"/>
    <dgm:cxn modelId="{44D3734F-A81E-B94D-8B15-5FE18D292F85}" srcId="{16CB44DB-2FBE-214C-B00A-5A2F7DCA7225}" destId="{11962E10-9073-EF4C-AF6C-FA752A597665}" srcOrd="1" destOrd="0" parTransId="{8FBE33F9-BA1E-DA49-A3CB-A7B62C5A8D4B}" sibTransId="{22339A21-A8C1-F14A-940E-27DA500EAE01}"/>
    <dgm:cxn modelId="{D9D67015-B74C-4509-9565-20C275BB3895}" type="presOf" srcId="{CD6D409E-2947-604F-90FD-39B8B0985B1B}" destId="{4C38F6CC-F955-0344-8CF1-685FF6FB0F39}" srcOrd="0" destOrd="1" presId="urn:microsoft.com/office/officeart/2005/8/layout/hList6"/>
    <dgm:cxn modelId="{1A4B0663-BC99-2C48-A70B-CA70C199BCDF}" srcId="{16CB44DB-2FBE-214C-B00A-5A2F7DCA7225}" destId="{93456434-D64C-344A-A68A-10B8AEE3E5EC}" srcOrd="3" destOrd="0" parTransId="{FAB537B2-1FAD-514E-B7B6-940F352450E1}" sibTransId="{0FBD258A-8DB5-C84D-9048-87384DD490BB}"/>
    <dgm:cxn modelId="{12ECB448-5926-4DB7-B2E1-607F3E45A408}" type="presOf" srcId="{510585F9-1ABE-4445-9782-304B8DF056D0}" destId="{58D326FC-3A5B-C845-9F87-E31DD7366D8A}" srcOrd="0" destOrd="5" presId="urn:microsoft.com/office/officeart/2005/8/layout/hList6"/>
    <dgm:cxn modelId="{505C1C59-ABD9-2847-A7EC-5F31E7A3FE5E}" srcId="{53CBC6F0-0E96-6B43-913A-D95A4A854087}" destId="{82CFAAB2-6AA3-5649-AF7B-BB0F4854EC57}" srcOrd="2" destOrd="0" parTransId="{CF97472A-8AB4-6847-BFF4-1D0EB23E48C1}" sibTransId="{1149559A-9374-9247-AE80-58169EC9E2C8}"/>
    <dgm:cxn modelId="{DF83AF94-0D19-48B6-9DAC-30AFE258E070}" type="presOf" srcId="{9AADAFC3-662D-E547-838C-13714B8B8BDF}" destId="{BB0D646D-AF2D-E74F-8B10-8012F3621EF7}" srcOrd="0" destOrd="4" presId="urn:microsoft.com/office/officeart/2005/8/layout/hList6"/>
    <dgm:cxn modelId="{D2F38E1E-5806-471A-9AB8-95AFFEB6842C}" type="presOf" srcId="{0F1082D0-695D-F147-9A82-F44844B08E82}" destId="{4C38F6CC-F955-0344-8CF1-685FF6FB0F39}" srcOrd="0" destOrd="5" presId="urn:microsoft.com/office/officeart/2005/8/layout/hList6"/>
    <dgm:cxn modelId="{93CA0EFE-A848-C54B-A4DB-C9AE7D66D741}" srcId="{11962E10-9073-EF4C-AF6C-FA752A597665}" destId="{B420EF27-0010-F941-8EA4-A10C087DB73C}" srcOrd="1" destOrd="0" parTransId="{8499DA82-E1F3-A54E-B01F-DEFE2EDBFF6A}" sibTransId="{F8E9796D-A5EB-CD4B-BD42-C69EFACDCBF7}"/>
    <dgm:cxn modelId="{ACF965E2-EAC8-4EF2-81DB-F99D1B6D8544}" type="presOf" srcId="{BB800DC3-1812-714B-9FFC-69FAA9FB7763}" destId="{58D326FC-3A5B-C845-9F87-E31DD7366D8A}" srcOrd="0" destOrd="6" presId="urn:microsoft.com/office/officeart/2005/8/layout/hList6"/>
    <dgm:cxn modelId="{3C3AE04D-0516-9B44-8B2D-886FAAEC7B53}" srcId="{16CB44DB-2FBE-214C-B00A-5A2F7DCA7225}" destId="{53CBC6F0-0E96-6B43-913A-D95A4A854087}" srcOrd="2" destOrd="0" parTransId="{AD130371-D2DD-6C42-A032-3A9A30E53400}" sibTransId="{E47F12D4-838B-9641-80EC-DD10D7D1652B}"/>
    <dgm:cxn modelId="{A7E7B10A-3F98-4533-A63F-D6ED8AA7576A}" type="presOf" srcId="{58375CD3-3A9B-5348-BA84-187523CB70BC}" destId="{4C38F6CC-F955-0344-8CF1-685FF6FB0F39}" srcOrd="0" destOrd="6" presId="urn:microsoft.com/office/officeart/2005/8/layout/hList6"/>
    <dgm:cxn modelId="{7A71C6B7-5AAC-3F46-BF3A-F478395C3DE2}" srcId="{11962E10-9073-EF4C-AF6C-FA752A597665}" destId="{BB800DC3-1812-714B-9FFC-69FAA9FB7763}" srcOrd="5" destOrd="0" parTransId="{B371C3D9-611D-FA4B-ABB9-A748C9C3C08B}" sibTransId="{5F5C6425-BD59-1B4D-B309-4B88B9342298}"/>
    <dgm:cxn modelId="{EF7ED091-1F25-4268-B602-08594C4B571E}" type="presOf" srcId="{16CB44DB-2FBE-214C-B00A-5A2F7DCA7225}" destId="{D4B5DC6F-0FC8-0344-8EA1-D82115B33822}" srcOrd="0" destOrd="0" presId="urn:microsoft.com/office/officeart/2005/8/layout/hList6"/>
    <dgm:cxn modelId="{5435541B-C84F-47A8-B263-CE61236B2BB6}" type="presOf" srcId="{9E7B5170-4952-6040-8276-88EA43D67CC9}" destId="{4C38F6CC-F955-0344-8CF1-685FF6FB0F39}" srcOrd="0" destOrd="2" presId="urn:microsoft.com/office/officeart/2005/8/layout/hList6"/>
    <dgm:cxn modelId="{A5536E7C-52AE-AE47-83E8-AE23B61373EC}" srcId="{11962E10-9073-EF4C-AF6C-FA752A597665}" destId="{31A40BC0-42CB-F141-8575-0351B03B4155}" srcOrd="3" destOrd="0" parTransId="{785DF7D9-FFB5-544D-9067-1EFE6800B056}" sibTransId="{55E324E7-CB21-814F-8F97-A77B71A17D72}"/>
    <dgm:cxn modelId="{967A1F94-93B5-4846-8D77-0829C247FB9A}" srcId="{93456434-D64C-344A-A68A-10B8AEE3E5EC}" destId="{87780557-FF5A-3C46-B10E-A69FFE8D8888}" srcOrd="1" destOrd="0" parTransId="{3816D490-0948-004A-BAB7-C3D70AC57E25}" sibTransId="{9C7EED87-E754-A447-85BB-66A9FA017849}"/>
    <dgm:cxn modelId="{3F406775-40FE-7247-8805-72F57167FA75}" srcId="{446B8684-BE5C-CF44-8663-968B06170638}" destId="{95CC3BAE-14ED-4B4D-9AC9-D68995AE41F8}" srcOrd="3" destOrd="0" parTransId="{B84EF535-568B-6B43-9D74-9811F71A2450}" sibTransId="{35684E95-4A96-8A47-8972-E82CF85315E3}"/>
    <dgm:cxn modelId="{2BFE2E91-5B4B-6741-A794-FC12193A7866}" srcId="{446B8684-BE5C-CF44-8663-968B06170638}" destId="{0F1082D0-695D-F147-9A82-F44844B08E82}" srcOrd="4" destOrd="0" parTransId="{A838120D-FBFB-B64D-A7A6-9BA3CFB816D8}" sibTransId="{CAA698DA-EA73-C84A-8177-C67FC229F183}"/>
    <dgm:cxn modelId="{EB66D18B-B474-457D-A83F-AAA65621CCE3}" type="presOf" srcId="{807D24B9-1418-2D45-827B-825F015716D3}" destId="{968BB7A3-24AA-C947-B030-071FF41C97D2}" srcOrd="0" destOrd="5" presId="urn:microsoft.com/office/officeart/2005/8/layout/hList6"/>
    <dgm:cxn modelId="{97B243B1-CA0A-2D4E-BC99-0B4DB863E6F7}" srcId="{93456434-D64C-344A-A68A-10B8AEE3E5EC}" destId="{919BD485-ECBF-2749-B5D7-14A3F394F74B}" srcOrd="0" destOrd="0" parTransId="{7AB60DF5-2CAD-B543-9585-D19070129DD3}" sibTransId="{2CF979D2-664B-8741-90B7-E2DD16E4D0E1}"/>
    <dgm:cxn modelId="{66F50D9B-1083-4761-A9EE-B56272FA42B4}" type="presOf" srcId="{FD94BBE6-69AA-354F-8AA7-4C6F52240D6F}" destId="{BB0D646D-AF2D-E74F-8B10-8012F3621EF7}" srcOrd="0" destOrd="1" presId="urn:microsoft.com/office/officeart/2005/8/layout/hList6"/>
    <dgm:cxn modelId="{E1CC469B-8A3D-2549-B9E5-3F17E8A2FF86}" srcId="{446B8684-BE5C-CF44-8663-968B06170638}" destId="{CD6D409E-2947-604F-90FD-39B8B0985B1B}" srcOrd="0" destOrd="0" parTransId="{8DA74964-68E7-774F-8525-83AF97B54C4E}" sibTransId="{82A3F4AA-AD17-3049-AE37-67A2CC334A01}"/>
    <dgm:cxn modelId="{3E03649A-2761-4353-85CF-19C74D907AB1}" type="presOf" srcId="{B420EF27-0010-F941-8EA4-A10C087DB73C}" destId="{58D326FC-3A5B-C845-9F87-E31DD7366D8A}" srcOrd="0" destOrd="2" presId="urn:microsoft.com/office/officeart/2005/8/layout/hList6"/>
    <dgm:cxn modelId="{AD3C30A5-7509-B042-A5B5-527A8617A5A1}" srcId="{446B8684-BE5C-CF44-8663-968B06170638}" destId="{228D4CA4-65D4-2D47-84A4-CC0AA4A4C5A2}" srcOrd="7" destOrd="0" parTransId="{B48F2B7F-BCFE-AF46-A530-26F705F09607}" sibTransId="{A5A265D1-0167-D347-94ED-A690750C88F9}"/>
    <dgm:cxn modelId="{3CC92D48-6FA4-4878-A861-3EBC76C72B74}" type="presOf" srcId="{93456434-D64C-344A-A68A-10B8AEE3E5EC}" destId="{968BB7A3-24AA-C947-B030-071FF41C97D2}" srcOrd="0" destOrd="0" presId="urn:microsoft.com/office/officeart/2005/8/layout/hList6"/>
    <dgm:cxn modelId="{AB0F94D8-3B02-A64F-AC22-814BB0F9DAE9}" srcId="{16CB44DB-2FBE-214C-B00A-5A2F7DCA7225}" destId="{446B8684-BE5C-CF44-8663-968B06170638}" srcOrd="0" destOrd="0" parTransId="{EAD4EB2D-7305-C740-AB5E-A809D71E926E}" sibTransId="{BCC892B7-E68C-774E-AC22-6FF7E8C2C29A}"/>
    <dgm:cxn modelId="{72C70AF1-B6C5-E648-AC25-099F3AEB93D7}" srcId="{11962E10-9073-EF4C-AF6C-FA752A597665}" destId="{49D8C1B1-5CC8-624C-AA4A-7A5978382DF6}" srcOrd="0" destOrd="0" parTransId="{AE613308-7CAA-2642-B4AB-F65BB985BA3B}" sibTransId="{049BCBCF-806F-F74D-BD78-4BAFA93FE2B0}"/>
    <dgm:cxn modelId="{D6A683B6-8A7B-49BD-9BA2-7B5A6FB8E0FA}" type="presOf" srcId="{49D8C1B1-5CC8-624C-AA4A-7A5978382DF6}" destId="{58D326FC-3A5B-C845-9F87-E31DD7366D8A}" srcOrd="0" destOrd="1" presId="urn:microsoft.com/office/officeart/2005/8/layout/hList6"/>
    <dgm:cxn modelId="{B8F27DA1-8B49-40E9-BF43-2E6A1E666B53}" type="presOf" srcId="{05B0CA6E-3960-EE40-8D95-753CCEDD08AD}" destId="{968BB7A3-24AA-C947-B030-071FF41C97D2}" srcOrd="0" destOrd="3" presId="urn:microsoft.com/office/officeart/2005/8/layout/hList6"/>
    <dgm:cxn modelId="{8A76B5B8-6D6E-454C-98E2-D6D6F4293E81}" srcId="{93456434-D64C-344A-A68A-10B8AEE3E5EC}" destId="{9F20A197-BD6F-8640-A36C-8BAA62ACE875}" srcOrd="5" destOrd="0" parTransId="{E9913ED0-7986-914A-BE34-EE895CACC0A7}" sibTransId="{D0E38991-F75F-8848-8536-B3D8F4AE4881}"/>
    <dgm:cxn modelId="{E5CDCFC4-0D9B-4F90-A1B7-FD95AAC97645}" type="presOf" srcId="{82CFAAB2-6AA3-5649-AF7B-BB0F4854EC57}" destId="{BB0D646D-AF2D-E74F-8B10-8012F3621EF7}" srcOrd="0" destOrd="3" presId="urn:microsoft.com/office/officeart/2005/8/layout/hList6"/>
    <dgm:cxn modelId="{5DD537A9-FAE8-4277-B2FE-DE9F9410E2F3}" type="presOf" srcId="{446B8684-BE5C-CF44-8663-968B06170638}" destId="{4C38F6CC-F955-0344-8CF1-685FF6FB0F39}" srcOrd="0" destOrd="0" presId="urn:microsoft.com/office/officeart/2005/8/layout/hList6"/>
    <dgm:cxn modelId="{D05F701D-8EFA-8943-819E-50E2CE419E11}" srcId="{446B8684-BE5C-CF44-8663-968B06170638}" destId="{E7510347-C792-974F-A225-D64557FA3C88}" srcOrd="8" destOrd="0" parTransId="{BC149764-2DEB-C24A-BAA0-4CCA6B213335}" sibTransId="{05117B75-9BB5-D649-B112-50A08896E81D}"/>
    <dgm:cxn modelId="{16061A54-3B2E-486B-BBC6-4B6F427C9D4F}" type="presOf" srcId="{87780557-FF5A-3C46-B10E-A69FFE8D8888}" destId="{968BB7A3-24AA-C947-B030-071FF41C97D2}" srcOrd="0" destOrd="2" presId="urn:microsoft.com/office/officeart/2005/8/layout/hList6"/>
    <dgm:cxn modelId="{F4ECB48A-B9F1-AF43-B596-B313358FC671}" srcId="{53CBC6F0-0E96-6B43-913A-D95A4A854087}" destId="{FD94BBE6-69AA-354F-8AA7-4C6F52240D6F}" srcOrd="0" destOrd="0" parTransId="{A50F756C-8DC7-3A47-8C5C-083DFF6E0387}" sibTransId="{6E42CEA0-C5A7-E34A-86F4-09FDE6E69FF4}"/>
    <dgm:cxn modelId="{E6613D22-8D9E-3643-AE25-4F82C995D60B}" srcId="{53CBC6F0-0E96-6B43-913A-D95A4A854087}" destId="{9AADAFC3-662D-E547-838C-13714B8B8BDF}" srcOrd="3" destOrd="0" parTransId="{647F7D73-5B86-8B49-8C94-CF9C61DC81A7}" sibTransId="{7CD6732E-58EC-0342-B778-5A04B9360643}"/>
    <dgm:cxn modelId="{6123B645-0489-BD46-A54A-9D6B23A4806F}" srcId="{446B8684-BE5C-CF44-8663-968B06170638}" destId="{787EBB03-2CB0-0E49-8BB7-48DDB0857DB3}" srcOrd="6" destOrd="0" parTransId="{248B9672-C27E-FD42-8DB9-58DF6CB2658A}" sibTransId="{B597AFB6-0B1A-164E-8AA0-568932426CC0}"/>
    <dgm:cxn modelId="{7CB44F11-63A8-48C2-95B7-C2453423A456}" type="presParOf" srcId="{D4B5DC6F-0FC8-0344-8EA1-D82115B33822}" destId="{4C38F6CC-F955-0344-8CF1-685FF6FB0F39}" srcOrd="0" destOrd="0" presId="urn:microsoft.com/office/officeart/2005/8/layout/hList6"/>
    <dgm:cxn modelId="{09E3C9FE-D60D-4B95-8E14-735ADF390B57}" type="presParOf" srcId="{D4B5DC6F-0FC8-0344-8EA1-D82115B33822}" destId="{707EFEB8-F6AC-9945-A7C7-F3247E351973}" srcOrd="1" destOrd="0" presId="urn:microsoft.com/office/officeart/2005/8/layout/hList6"/>
    <dgm:cxn modelId="{932928AB-5C3E-4890-A0E9-1680AF914E7B}" type="presParOf" srcId="{D4B5DC6F-0FC8-0344-8EA1-D82115B33822}" destId="{58D326FC-3A5B-C845-9F87-E31DD7366D8A}" srcOrd="2" destOrd="0" presId="urn:microsoft.com/office/officeart/2005/8/layout/hList6"/>
    <dgm:cxn modelId="{F8A0AD07-A368-4B61-839B-E00F41AC7D46}" type="presParOf" srcId="{D4B5DC6F-0FC8-0344-8EA1-D82115B33822}" destId="{CA876B8D-F983-F14C-8033-D9FC248744A6}" srcOrd="3" destOrd="0" presId="urn:microsoft.com/office/officeart/2005/8/layout/hList6"/>
    <dgm:cxn modelId="{0BEFE0A1-CD59-4C19-A38A-EE1A1137415A}" type="presParOf" srcId="{D4B5DC6F-0FC8-0344-8EA1-D82115B33822}" destId="{BB0D646D-AF2D-E74F-8B10-8012F3621EF7}" srcOrd="4" destOrd="0" presId="urn:microsoft.com/office/officeart/2005/8/layout/hList6"/>
    <dgm:cxn modelId="{E811C0A9-9B14-41FC-9A4C-6C78E1E79F15}" type="presParOf" srcId="{D4B5DC6F-0FC8-0344-8EA1-D82115B33822}" destId="{7518C778-D4F4-EF4F-B8A3-E3DC6AC5FE97}" srcOrd="5" destOrd="0" presId="urn:microsoft.com/office/officeart/2005/8/layout/hList6"/>
    <dgm:cxn modelId="{1F7C1AB4-7A8A-4DB4-A4C6-D9D8F8A68074}" type="presParOf" srcId="{D4B5DC6F-0FC8-0344-8EA1-D82115B33822}" destId="{968BB7A3-24AA-C947-B030-071FF41C97D2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233303-91D3-C746-AEC4-5E0C40D212DD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D23B33D-71C4-BD4C-BEEA-9E1047273B76}">
      <dgm:prSet phldrT="[Text]"/>
      <dgm:spPr/>
      <dgm:t>
        <a:bodyPr/>
        <a:lstStyle/>
        <a:p>
          <a:r>
            <a:rPr lang="pt-BR" dirty="0" smtClean="0"/>
            <a:t>PROFISSIONALISMO E HABILIDADES</a:t>
          </a:r>
          <a:endParaRPr lang="pt-BR" dirty="0"/>
        </a:p>
      </dgm:t>
    </dgm:pt>
    <dgm:pt modelId="{44D0223C-049C-2445-95D3-F5F87BE57634}" type="parTrans" cxnId="{E972D986-9C25-B145-A603-728279A964C3}">
      <dgm:prSet/>
      <dgm:spPr/>
      <dgm:t>
        <a:bodyPr/>
        <a:lstStyle/>
        <a:p>
          <a:endParaRPr lang="pt-BR"/>
        </a:p>
      </dgm:t>
    </dgm:pt>
    <dgm:pt modelId="{0FE471B0-C93B-174D-BA5A-6CDCC1700C9C}" type="sibTrans" cxnId="{E972D986-9C25-B145-A603-728279A964C3}">
      <dgm:prSet/>
      <dgm:spPr/>
      <dgm:t>
        <a:bodyPr/>
        <a:lstStyle/>
        <a:p>
          <a:endParaRPr lang="pt-BR"/>
        </a:p>
      </dgm:t>
    </dgm:pt>
    <dgm:pt modelId="{515C9207-E931-6D4E-B99F-90C9C1849A03}">
      <dgm:prSet phldrT="[Text]"/>
      <dgm:spPr/>
      <dgm:t>
        <a:bodyPr/>
        <a:lstStyle/>
        <a:p>
          <a:r>
            <a:rPr lang="pt-BR" dirty="0" smtClean="0"/>
            <a:t>Percepção por meio de resultados</a:t>
          </a:r>
          <a:endParaRPr lang="pt-BR" dirty="0"/>
        </a:p>
      </dgm:t>
    </dgm:pt>
    <dgm:pt modelId="{8D53F25D-BEE9-1442-94B6-C225B0211733}" type="parTrans" cxnId="{CA100A80-F839-224F-A7B4-820FDC953ED9}">
      <dgm:prSet/>
      <dgm:spPr/>
      <dgm:t>
        <a:bodyPr/>
        <a:lstStyle/>
        <a:p>
          <a:endParaRPr lang="pt-BR"/>
        </a:p>
      </dgm:t>
    </dgm:pt>
    <dgm:pt modelId="{D93420D1-7A8D-7B40-88FE-3ED00EBDC9D0}" type="sibTrans" cxnId="{CA100A80-F839-224F-A7B4-820FDC953ED9}">
      <dgm:prSet/>
      <dgm:spPr/>
      <dgm:t>
        <a:bodyPr/>
        <a:lstStyle/>
        <a:p>
          <a:endParaRPr lang="pt-BR"/>
        </a:p>
      </dgm:t>
    </dgm:pt>
    <dgm:pt modelId="{7DDE39C8-DA3B-3E4C-ADA4-1A96028B0E49}">
      <dgm:prSet phldrT="[Text]"/>
      <dgm:spPr/>
      <dgm:t>
        <a:bodyPr/>
        <a:lstStyle/>
        <a:p>
          <a:r>
            <a:rPr lang="pt-BR" dirty="0" smtClean="0"/>
            <a:t>ATITUDES E COMPORTAMENTOS</a:t>
          </a:r>
          <a:endParaRPr lang="pt-BR" dirty="0"/>
        </a:p>
      </dgm:t>
    </dgm:pt>
    <dgm:pt modelId="{E477E2B8-BFF9-254F-9FF7-0DC3709E86EA}" type="parTrans" cxnId="{147A014F-7AAA-0545-92F4-81F5173633F0}">
      <dgm:prSet/>
      <dgm:spPr/>
      <dgm:t>
        <a:bodyPr/>
        <a:lstStyle/>
        <a:p>
          <a:endParaRPr lang="pt-BR"/>
        </a:p>
      </dgm:t>
    </dgm:pt>
    <dgm:pt modelId="{F25F448E-DCD2-3141-89F3-D36F659D3173}" type="sibTrans" cxnId="{147A014F-7AAA-0545-92F4-81F5173633F0}">
      <dgm:prSet/>
      <dgm:spPr/>
      <dgm:t>
        <a:bodyPr/>
        <a:lstStyle/>
        <a:p>
          <a:endParaRPr lang="pt-BR"/>
        </a:p>
      </dgm:t>
    </dgm:pt>
    <dgm:pt modelId="{4CBFB7BF-4E44-D249-BAFC-C25FB9E47AC4}">
      <dgm:prSet phldrT="[Text]"/>
      <dgm:spPr/>
      <dgm:t>
        <a:bodyPr/>
        <a:lstStyle/>
        <a:p>
          <a:r>
            <a:rPr lang="en-US" dirty="0" smtClean="0"/>
            <a:t>D</a:t>
          </a:r>
          <a:r>
            <a:rPr lang="pt-BR" dirty="0" err="1" smtClean="0"/>
            <a:t>isposição</a:t>
          </a:r>
          <a:r>
            <a:rPr lang="pt-BR" dirty="0" smtClean="0"/>
            <a:t> para solucionar problemas amigavelmente e espontaneamente.</a:t>
          </a:r>
          <a:endParaRPr lang="pt-BR" dirty="0"/>
        </a:p>
      </dgm:t>
    </dgm:pt>
    <dgm:pt modelId="{CC8A1185-CA3C-6549-AB4D-E36F3EED0336}" type="parTrans" cxnId="{74CAC8BD-2FDD-E745-BE3E-9B71AA268458}">
      <dgm:prSet/>
      <dgm:spPr/>
      <dgm:t>
        <a:bodyPr/>
        <a:lstStyle/>
        <a:p>
          <a:endParaRPr lang="pt-BR"/>
        </a:p>
      </dgm:t>
    </dgm:pt>
    <dgm:pt modelId="{FECF36FF-CC35-A249-B57A-2DE43F0836D6}" type="sibTrans" cxnId="{74CAC8BD-2FDD-E745-BE3E-9B71AA268458}">
      <dgm:prSet/>
      <dgm:spPr/>
      <dgm:t>
        <a:bodyPr/>
        <a:lstStyle/>
        <a:p>
          <a:endParaRPr lang="pt-BR"/>
        </a:p>
      </dgm:t>
    </dgm:pt>
    <dgm:pt modelId="{EDFA194F-1C0F-D64C-BC27-DCDED672D7B6}">
      <dgm:prSet phldrT="[Text]"/>
      <dgm:spPr/>
      <dgm:t>
        <a:bodyPr/>
        <a:lstStyle/>
        <a:p>
          <a:r>
            <a:rPr lang="pt-BR" dirty="0" smtClean="0"/>
            <a:t>FACILIDADE DE ACESSO E FLEXIBILIDADE</a:t>
          </a:r>
          <a:endParaRPr lang="pt-BR" dirty="0"/>
        </a:p>
      </dgm:t>
    </dgm:pt>
    <dgm:pt modelId="{434D92C6-4063-4C47-B59F-AD0863DC655C}" type="parTrans" cxnId="{985404B3-A351-4745-929D-C7746C9D148C}">
      <dgm:prSet/>
      <dgm:spPr/>
      <dgm:t>
        <a:bodyPr/>
        <a:lstStyle/>
        <a:p>
          <a:endParaRPr lang="pt-BR"/>
        </a:p>
      </dgm:t>
    </dgm:pt>
    <dgm:pt modelId="{F992D518-20BF-2F41-96BE-8262F08AABF3}" type="sibTrans" cxnId="{985404B3-A351-4745-929D-C7746C9D148C}">
      <dgm:prSet/>
      <dgm:spPr/>
      <dgm:t>
        <a:bodyPr/>
        <a:lstStyle/>
        <a:p>
          <a:endParaRPr lang="pt-BR"/>
        </a:p>
      </dgm:t>
    </dgm:pt>
    <dgm:pt modelId="{F4B4AB4E-0962-474D-A620-697EB9B100ED}">
      <dgm:prSet phldrT="[Text]"/>
      <dgm:spPr/>
      <dgm:t>
        <a:bodyPr/>
        <a:lstStyle/>
        <a:p>
          <a:r>
            <a:rPr lang="en-US" dirty="0" smtClean="0"/>
            <a:t>L</a:t>
          </a:r>
          <a:r>
            <a:rPr lang="pt-BR" dirty="0" err="1" smtClean="0"/>
            <a:t>ocalização</a:t>
          </a:r>
          <a:r>
            <a:rPr lang="pt-BR" dirty="0" smtClean="0"/>
            <a:t>, horário de trabalho, empregados e sistemas operacionais para atender estratégias</a:t>
          </a:r>
          <a:endParaRPr lang="pt-BR" dirty="0"/>
        </a:p>
      </dgm:t>
    </dgm:pt>
    <dgm:pt modelId="{A3251598-9100-5345-B407-B9FCD444829F}" type="parTrans" cxnId="{46E86158-52E0-324A-A428-434D826937E8}">
      <dgm:prSet/>
      <dgm:spPr/>
      <dgm:t>
        <a:bodyPr/>
        <a:lstStyle/>
        <a:p>
          <a:endParaRPr lang="pt-BR"/>
        </a:p>
      </dgm:t>
    </dgm:pt>
    <dgm:pt modelId="{2DF85DE5-0FFD-6648-84E1-BDF9FE29695D}" type="sibTrans" cxnId="{46E86158-52E0-324A-A428-434D826937E8}">
      <dgm:prSet/>
      <dgm:spPr/>
      <dgm:t>
        <a:bodyPr/>
        <a:lstStyle/>
        <a:p>
          <a:endParaRPr lang="pt-BR"/>
        </a:p>
      </dgm:t>
    </dgm:pt>
    <dgm:pt modelId="{E7B7E4C3-1A5D-4B45-8373-DEECFBA70AD5}">
      <dgm:prSet phldrT="[Text]"/>
      <dgm:spPr/>
      <dgm:t>
        <a:bodyPr/>
        <a:lstStyle/>
        <a:p>
          <a:r>
            <a:rPr lang="pt-BR" dirty="0" smtClean="0"/>
            <a:t>CONFIABILIDADE E HONESTIDADE</a:t>
          </a:r>
          <a:endParaRPr lang="pt-BR" dirty="0"/>
        </a:p>
      </dgm:t>
    </dgm:pt>
    <dgm:pt modelId="{E590DBA0-98A0-9B46-8897-AD5C0302BAD9}" type="parTrans" cxnId="{E28F8225-5B29-F64A-B68E-1612C22DAE86}">
      <dgm:prSet/>
      <dgm:spPr/>
      <dgm:t>
        <a:bodyPr/>
        <a:lstStyle/>
        <a:p>
          <a:endParaRPr lang="pt-BR"/>
        </a:p>
      </dgm:t>
    </dgm:pt>
    <dgm:pt modelId="{83E739AA-6C2B-B244-B485-116B75CC1EDB}" type="sibTrans" cxnId="{E28F8225-5B29-F64A-B68E-1612C22DAE86}">
      <dgm:prSet/>
      <dgm:spPr/>
      <dgm:t>
        <a:bodyPr/>
        <a:lstStyle/>
        <a:p>
          <a:endParaRPr lang="pt-BR"/>
        </a:p>
      </dgm:t>
    </dgm:pt>
    <dgm:pt modelId="{7645D866-6BA9-DF4A-9502-FE3A5F3BB5AC}">
      <dgm:prSet phldrT="[Text]"/>
      <dgm:spPr/>
      <dgm:t>
        <a:bodyPr/>
        <a:lstStyle/>
        <a:p>
          <a:r>
            <a:rPr lang="fr-FR" dirty="0" err="1" smtClean="0"/>
            <a:t>É</a:t>
          </a:r>
          <a:r>
            <a:rPr lang="pt-BR" dirty="0" smtClean="0"/>
            <a:t> sabido que tudo ocorrerá com critérios éticos</a:t>
          </a:r>
          <a:endParaRPr lang="pt-BR" dirty="0"/>
        </a:p>
      </dgm:t>
    </dgm:pt>
    <dgm:pt modelId="{CDF94BD1-EC33-2D43-B8C4-F4000BEED35B}" type="parTrans" cxnId="{112E46C3-A1BD-B744-8EE2-A2B5EA273928}">
      <dgm:prSet/>
      <dgm:spPr/>
      <dgm:t>
        <a:bodyPr/>
        <a:lstStyle/>
        <a:p>
          <a:endParaRPr lang="pt-BR"/>
        </a:p>
      </dgm:t>
    </dgm:pt>
    <dgm:pt modelId="{0CDEBC85-DEF9-7049-89EF-2B138BA5E4C3}" type="sibTrans" cxnId="{112E46C3-A1BD-B744-8EE2-A2B5EA273928}">
      <dgm:prSet/>
      <dgm:spPr/>
      <dgm:t>
        <a:bodyPr/>
        <a:lstStyle/>
        <a:p>
          <a:endParaRPr lang="pt-BR"/>
        </a:p>
      </dgm:t>
    </dgm:pt>
    <dgm:pt modelId="{3CBFF5BA-D69B-2E4B-93E1-0A6E7D0DA077}">
      <dgm:prSet phldrT="[Text]"/>
      <dgm:spPr/>
      <dgm:t>
        <a:bodyPr/>
        <a:lstStyle/>
        <a:p>
          <a:r>
            <a:rPr lang="pt-BR" dirty="0" smtClean="0"/>
            <a:t>RECUPERAÇÃO</a:t>
          </a:r>
          <a:endParaRPr lang="pt-BR" dirty="0"/>
        </a:p>
      </dgm:t>
    </dgm:pt>
    <dgm:pt modelId="{E9062698-2387-5B4E-B6C4-A11FAA13B912}" type="parTrans" cxnId="{B1F48DC1-858B-1348-8DE2-430BDB9D5F66}">
      <dgm:prSet/>
      <dgm:spPr/>
      <dgm:t>
        <a:bodyPr/>
        <a:lstStyle/>
        <a:p>
          <a:endParaRPr lang="pt-BR"/>
        </a:p>
      </dgm:t>
    </dgm:pt>
    <dgm:pt modelId="{42D3AE29-C570-6146-B925-FA1164C0CF0D}" type="sibTrans" cxnId="{B1F48DC1-858B-1348-8DE2-430BDB9D5F66}">
      <dgm:prSet/>
      <dgm:spPr/>
      <dgm:t>
        <a:bodyPr/>
        <a:lstStyle/>
        <a:p>
          <a:endParaRPr lang="pt-BR"/>
        </a:p>
      </dgm:t>
    </dgm:pt>
    <dgm:pt modelId="{0F0CF488-1BA8-B742-9F49-09B54F80A09B}">
      <dgm:prSet phldrT="[Text]"/>
      <dgm:spPr/>
      <dgm:t>
        <a:bodyPr/>
        <a:lstStyle/>
        <a:p>
          <a:r>
            <a:rPr lang="pt-BR" dirty="0" smtClean="0"/>
            <a:t>A correção do problema acontece de forma rápida, em uma atitude imediata</a:t>
          </a:r>
          <a:endParaRPr lang="pt-BR" dirty="0"/>
        </a:p>
      </dgm:t>
    </dgm:pt>
    <dgm:pt modelId="{A1A099CC-FD72-A44A-B3C6-7BDD65D3CE5B}" type="parTrans" cxnId="{29604696-5EFB-EC40-B56C-C4A795044471}">
      <dgm:prSet/>
      <dgm:spPr/>
      <dgm:t>
        <a:bodyPr/>
        <a:lstStyle/>
        <a:p>
          <a:endParaRPr lang="pt-BR"/>
        </a:p>
      </dgm:t>
    </dgm:pt>
    <dgm:pt modelId="{117B9E0D-17E1-E947-8222-4C414CFE80C2}" type="sibTrans" cxnId="{29604696-5EFB-EC40-B56C-C4A795044471}">
      <dgm:prSet/>
      <dgm:spPr/>
      <dgm:t>
        <a:bodyPr/>
        <a:lstStyle/>
        <a:p>
          <a:endParaRPr lang="pt-BR"/>
        </a:p>
      </dgm:t>
    </dgm:pt>
    <dgm:pt modelId="{5B857293-1822-0441-8B6D-3E699761D331}">
      <dgm:prSet phldrT="[Text]"/>
      <dgm:spPr/>
      <dgm:t>
        <a:bodyPr/>
        <a:lstStyle/>
        <a:p>
          <a:r>
            <a:rPr lang="pt-BR" dirty="0" smtClean="0"/>
            <a:t>REPUTAÇÃO E CREDIBILIDADE</a:t>
          </a:r>
          <a:endParaRPr lang="pt-BR" dirty="0"/>
        </a:p>
      </dgm:t>
    </dgm:pt>
    <dgm:pt modelId="{0589FAF1-D24E-3945-92D8-2200D7645F35}" type="parTrans" cxnId="{28F72CF5-B6EE-CC48-942C-F38E22FF4A26}">
      <dgm:prSet/>
      <dgm:spPr/>
      <dgm:t>
        <a:bodyPr/>
        <a:lstStyle/>
        <a:p>
          <a:endParaRPr lang="pt-BR"/>
        </a:p>
      </dgm:t>
    </dgm:pt>
    <dgm:pt modelId="{B7C07449-8F5F-C24E-9F85-1FF989BFC0EE}" type="sibTrans" cxnId="{28F72CF5-B6EE-CC48-942C-F38E22FF4A26}">
      <dgm:prSet/>
      <dgm:spPr/>
      <dgm:t>
        <a:bodyPr/>
        <a:lstStyle/>
        <a:p>
          <a:endParaRPr lang="pt-BR"/>
        </a:p>
      </dgm:t>
    </dgm:pt>
    <dgm:pt modelId="{2C8ECB98-0AA5-D247-A51C-5C4C501A35BF}">
      <dgm:prSet phldrT="[Text]"/>
      <dgm:spPr/>
      <dgm:t>
        <a:bodyPr/>
        <a:lstStyle/>
        <a:p>
          <a:r>
            <a:rPr lang="pt-BR" dirty="0" smtClean="0"/>
            <a:t>Os valores da empresa são respeitados, assim como </a:t>
          </a:r>
          <a:r>
            <a:rPr lang="pt-BR" dirty="0" err="1" smtClean="0"/>
            <a:t>tradicionalidade</a:t>
          </a:r>
          <a:r>
            <a:rPr lang="pt-BR" dirty="0" smtClean="0"/>
            <a:t>, desempenho</a:t>
          </a:r>
          <a:endParaRPr lang="pt-BR" dirty="0"/>
        </a:p>
      </dgm:t>
    </dgm:pt>
    <dgm:pt modelId="{1B8ACABD-C517-584F-858B-DD1C9E03AF04}" type="parTrans" cxnId="{66AF919A-AE81-6C46-B021-06DF86E8330C}">
      <dgm:prSet/>
      <dgm:spPr/>
      <dgm:t>
        <a:bodyPr/>
        <a:lstStyle/>
        <a:p>
          <a:endParaRPr lang="pt-BR"/>
        </a:p>
      </dgm:t>
    </dgm:pt>
    <dgm:pt modelId="{A0C8C253-0AEC-6C47-8772-230236F7BEB5}" type="sibTrans" cxnId="{66AF919A-AE81-6C46-B021-06DF86E8330C}">
      <dgm:prSet/>
      <dgm:spPr/>
      <dgm:t>
        <a:bodyPr/>
        <a:lstStyle/>
        <a:p>
          <a:endParaRPr lang="pt-BR"/>
        </a:p>
      </dgm:t>
    </dgm:pt>
    <dgm:pt modelId="{0208EB11-CEAB-0744-A03F-DB8015CBF9E6}" type="pres">
      <dgm:prSet presAssocID="{41233303-91D3-C746-AEC4-5E0C40D212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3CD84F8-9234-9347-B7A4-98A1F46A02B5}" type="pres">
      <dgm:prSet presAssocID="{FD23B33D-71C4-BD4C-BEEA-9E1047273B76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6ECC310-84E9-C34F-9A9F-26F232920265}" type="pres">
      <dgm:prSet presAssocID="{FD23B33D-71C4-BD4C-BEEA-9E1047273B76}" presName="childTex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0D62ED5-B154-3644-9838-77AD2E008710}" type="pres">
      <dgm:prSet presAssocID="{7DDE39C8-DA3B-3E4C-ADA4-1A96028B0E49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3980BB-2620-464C-960B-C44BC5EDE703}" type="pres">
      <dgm:prSet presAssocID="{7DDE39C8-DA3B-3E4C-ADA4-1A96028B0E49}" presName="childTex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22848F3-38FA-3049-95FC-D643F7D0325A}" type="pres">
      <dgm:prSet presAssocID="{EDFA194F-1C0F-D64C-BC27-DCDED672D7B6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E25E83-2698-6E4C-82A8-0D46E6FC1360}" type="pres">
      <dgm:prSet presAssocID="{EDFA194F-1C0F-D64C-BC27-DCDED672D7B6}" presName="childTex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08AC3CB-B2FD-964A-A016-B07B730EF933}" type="pres">
      <dgm:prSet presAssocID="{E7B7E4C3-1A5D-4B45-8373-DEECFBA70AD5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F7B7372-8F36-514D-9AC3-5B84CD2455B4}" type="pres">
      <dgm:prSet presAssocID="{E7B7E4C3-1A5D-4B45-8373-DEECFBA70AD5}" presName="childTex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8023769-D25E-7243-9055-4BEA330678A6}" type="pres">
      <dgm:prSet presAssocID="{3CBFF5BA-D69B-2E4B-93E1-0A6E7D0DA077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58FA703-63CC-0F41-B7AC-7A2180BEF5E3}" type="pres">
      <dgm:prSet presAssocID="{3CBFF5BA-D69B-2E4B-93E1-0A6E7D0DA077}" presName="childTex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A60DCD8-61E1-DC4F-9882-48F6EFBE0667}" type="pres">
      <dgm:prSet presAssocID="{5B857293-1822-0441-8B6D-3E699761D33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F06532C-3269-F444-8721-77CB23DB94D6}" type="pres">
      <dgm:prSet presAssocID="{5B857293-1822-0441-8B6D-3E699761D331}" presName="childTex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43E95D0-3E8C-47AD-9BCA-14B60F8FA216}" type="presOf" srcId="{F4B4AB4E-0962-474D-A620-697EB9B100ED}" destId="{F5E25E83-2698-6E4C-82A8-0D46E6FC1360}" srcOrd="0" destOrd="0" presId="urn:microsoft.com/office/officeart/2005/8/layout/vList2"/>
    <dgm:cxn modelId="{E28F8225-5B29-F64A-B68E-1612C22DAE86}" srcId="{41233303-91D3-C746-AEC4-5E0C40D212DD}" destId="{E7B7E4C3-1A5D-4B45-8373-DEECFBA70AD5}" srcOrd="3" destOrd="0" parTransId="{E590DBA0-98A0-9B46-8897-AD5C0302BAD9}" sibTransId="{83E739AA-6C2B-B244-B485-116B75CC1EDB}"/>
    <dgm:cxn modelId="{46E86158-52E0-324A-A428-434D826937E8}" srcId="{EDFA194F-1C0F-D64C-BC27-DCDED672D7B6}" destId="{F4B4AB4E-0962-474D-A620-697EB9B100ED}" srcOrd="0" destOrd="0" parTransId="{A3251598-9100-5345-B407-B9FCD444829F}" sibTransId="{2DF85DE5-0FFD-6648-84E1-BDF9FE29695D}"/>
    <dgm:cxn modelId="{AB5618DA-250F-4AB3-84D0-7F28ACF9F39E}" type="presOf" srcId="{7645D866-6BA9-DF4A-9502-FE3A5F3BB5AC}" destId="{0F7B7372-8F36-514D-9AC3-5B84CD2455B4}" srcOrd="0" destOrd="0" presId="urn:microsoft.com/office/officeart/2005/8/layout/vList2"/>
    <dgm:cxn modelId="{66AF919A-AE81-6C46-B021-06DF86E8330C}" srcId="{5B857293-1822-0441-8B6D-3E699761D331}" destId="{2C8ECB98-0AA5-D247-A51C-5C4C501A35BF}" srcOrd="0" destOrd="0" parTransId="{1B8ACABD-C517-584F-858B-DD1C9E03AF04}" sibTransId="{A0C8C253-0AEC-6C47-8772-230236F7BEB5}"/>
    <dgm:cxn modelId="{28F72CF5-B6EE-CC48-942C-F38E22FF4A26}" srcId="{41233303-91D3-C746-AEC4-5E0C40D212DD}" destId="{5B857293-1822-0441-8B6D-3E699761D331}" srcOrd="5" destOrd="0" parTransId="{0589FAF1-D24E-3945-92D8-2200D7645F35}" sibTransId="{B7C07449-8F5F-C24E-9F85-1FF989BFC0EE}"/>
    <dgm:cxn modelId="{E972D986-9C25-B145-A603-728279A964C3}" srcId="{41233303-91D3-C746-AEC4-5E0C40D212DD}" destId="{FD23B33D-71C4-BD4C-BEEA-9E1047273B76}" srcOrd="0" destOrd="0" parTransId="{44D0223C-049C-2445-95D3-F5F87BE57634}" sibTransId="{0FE471B0-C93B-174D-BA5A-6CDCC1700C9C}"/>
    <dgm:cxn modelId="{2A5ED3B4-2F45-4C0E-9F2B-42E1C5103C88}" type="presOf" srcId="{5B857293-1822-0441-8B6D-3E699761D331}" destId="{DA60DCD8-61E1-DC4F-9882-48F6EFBE0667}" srcOrd="0" destOrd="0" presId="urn:microsoft.com/office/officeart/2005/8/layout/vList2"/>
    <dgm:cxn modelId="{74CAC8BD-2FDD-E745-BE3E-9B71AA268458}" srcId="{7DDE39C8-DA3B-3E4C-ADA4-1A96028B0E49}" destId="{4CBFB7BF-4E44-D249-BAFC-C25FB9E47AC4}" srcOrd="0" destOrd="0" parTransId="{CC8A1185-CA3C-6549-AB4D-E36F3EED0336}" sibTransId="{FECF36FF-CC35-A249-B57A-2DE43F0836D6}"/>
    <dgm:cxn modelId="{4EAEEE77-EFC9-448C-9ABE-31EC6EA58900}" type="presOf" srcId="{3CBFF5BA-D69B-2E4B-93E1-0A6E7D0DA077}" destId="{98023769-D25E-7243-9055-4BEA330678A6}" srcOrd="0" destOrd="0" presId="urn:microsoft.com/office/officeart/2005/8/layout/vList2"/>
    <dgm:cxn modelId="{112E46C3-A1BD-B744-8EE2-A2B5EA273928}" srcId="{E7B7E4C3-1A5D-4B45-8373-DEECFBA70AD5}" destId="{7645D866-6BA9-DF4A-9502-FE3A5F3BB5AC}" srcOrd="0" destOrd="0" parTransId="{CDF94BD1-EC33-2D43-B8C4-F4000BEED35B}" sibTransId="{0CDEBC85-DEF9-7049-89EF-2B138BA5E4C3}"/>
    <dgm:cxn modelId="{147A014F-7AAA-0545-92F4-81F5173633F0}" srcId="{41233303-91D3-C746-AEC4-5E0C40D212DD}" destId="{7DDE39C8-DA3B-3E4C-ADA4-1A96028B0E49}" srcOrd="1" destOrd="0" parTransId="{E477E2B8-BFF9-254F-9FF7-0DC3709E86EA}" sibTransId="{F25F448E-DCD2-3141-89F3-D36F659D3173}"/>
    <dgm:cxn modelId="{CA100A80-F839-224F-A7B4-820FDC953ED9}" srcId="{FD23B33D-71C4-BD4C-BEEA-9E1047273B76}" destId="{515C9207-E931-6D4E-B99F-90C9C1849A03}" srcOrd="0" destOrd="0" parTransId="{8D53F25D-BEE9-1442-94B6-C225B0211733}" sibTransId="{D93420D1-7A8D-7B40-88FE-3ED00EBDC9D0}"/>
    <dgm:cxn modelId="{8963427B-3927-4F6E-ACFF-D556931171CF}" type="presOf" srcId="{E7B7E4C3-1A5D-4B45-8373-DEECFBA70AD5}" destId="{E08AC3CB-B2FD-964A-A016-B07B730EF933}" srcOrd="0" destOrd="0" presId="urn:microsoft.com/office/officeart/2005/8/layout/vList2"/>
    <dgm:cxn modelId="{985404B3-A351-4745-929D-C7746C9D148C}" srcId="{41233303-91D3-C746-AEC4-5E0C40D212DD}" destId="{EDFA194F-1C0F-D64C-BC27-DCDED672D7B6}" srcOrd="2" destOrd="0" parTransId="{434D92C6-4063-4C47-B59F-AD0863DC655C}" sibTransId="{F992D518-20BF-2F41-96BE-8262F08AABF3}"/>
    <dgm:cxn modelId="{29604696-5EFB-EC40-B56C-C4A795044471}" srcId="{3CBFF5BA-D69B-2E4B-93E1-0A6E7D0DA077}" destId="{0F0CF488-1BA8-B742-9F49-09B54F80A09B}" srcOrd="0" destOrd="0" parTransId="{A1A099CC-FD72-A44A-B3C6-7BDD65D3CE5B}" sibTransId="{117B9E0D-17E1-E947-8222-4C414CFE80C2}"/>
    <dgm:cxn modelId="{F4F58E24-001A-4090-BB9D-7113743989B8}" type="presOf" srcId="{EDFA194F-1C0F-D64C-BC27-DCDED672D7B6}" destId="{B22848F3-38FA-3049-95FC-D643F7D0325A}" srcOrd="0" destOrd="0" presId="urn:microsoft.com/office/officeart/2005/8/layout/vList2"/>
    <dgm:cxn modelId="{8F0CBBA6-F34C-423C-8E8F-EBF05D5C2307}" type="presOf" srcId="{4CBFB7BF-4E44-D249-BAFC-C25FB9E47AC4}" destId="{FB3980BB-2620-464C-960B-C44BC5EDE703}" srcOrd="0" destOrd="0" presId="urn:microsoft.com/office/officeart/2005/8/layout/vList2"/>
    <dgm:cxn modelId="{B1F48DC1-858B-1348-8DE2-430BDB9D5F66}" srcId="{41233303-91D3-C746-AEC4-5E0C40D212DD}" destId="{3CBFF5BA-D69B-2E4B-93E1-0A6E7D0DA077}" srcOrd="4" destOrd="0" parTransId="{E9062698-2387-5B4E-B6C4-A11FAA13B912}" sibTransId="{42D3AE29-C570-6146-B925-FA1164C0CF0D}"/>
    <dgm:cxn modelId="{E7734A3F-B78B-4746-BA46-20A70C5355CC}" type="presOf" srcId="{2C8ECB98-0AA5-D247-A51C-5C4C501A35BF}" destId="{6F06532C-3269-F444-8721-77CB23DB94D6}" srcOrd="0" destOrd="0" presId="urn:microsoft.com/office/officeart/2005/8/layout/vList2"/>
    <dgm:cxn modelId="{6B694357-C7AE-4050-9186-65D070C8BB93}" type="presOf" srcId="{515C9207-E931-6D4E-B99F-90C9C1849A03}" destId="{86ECC310-84E9-C34F-9A9F-26F232920265}" srcOrd="0" destOrd="0" presId="urn:microsoft.com/office/officeart/2005/8/layout/vList2"/>
    <dgm:cxn modelId="{ED7787B0-B9BA-423B-976D-45FD0DC0ADFC}" type="presOf" srcId="{41233303-91D3-C746-AEC4-5E0C40D212DD}" destId="{0208EB11-CEAB-0744-A03F-DB8015CBF9E6}" srcOrd="0" destOrd="0" presId="urn:microsoft.com/office/officeart/2005/8/layout/vList2"/>
    <dgm:cxn modelId="{71420078-E803-46CE-A5D0-0B42DA300381}" type="presOf" srcId="{0F0CF488-1BA8-B742-9F49-09B54F80A09B}" destId="{E58FA703-63CC-0F41-B7AC-7A2180BEF5E3}" srcOrd="0" destOrd="0" presId="urn:microsoft.com/office/officeart/2005/8/layout/vList2"/>
    <dgm:cxn modelId="{3340861E-BB90-43A6-BC36-907B45C8CB14}" type="presOf" srcId="{FD23B33D-71C4-BD4C-BEEA-9E1047273B76}" destId="{C3CD84F8-9234-9347-B7A4-98A1F46A02B5}" srcOrd="0" destOrd="0" presId="urn:microsoft.com/office/officeart/2005/8/layout/vList2"/>
    <dgm:cxn modelId="{1717AB84-B07A-4BEC-9A53-6978650E9EE2}" type="presOf" srcId="{7DDE39C8-DA3B-3E4C-ADA4-1A96028B0E49}" destId="{B0D62ED5-B154-3644-9838-77AD2E008710}" srcOrd="0" destOrd="0" presId="urn:microsoft.com/office/officeart/2005/8/layout/vList2"/>
    <dgm:cxn modelId="{49FF311E-FCEB-431E-9679-AA4099D83B3D}" type="presParOf" srcId="{0208EB11-CEAB-0744-A03F-DB8015CBF9E6}" destId="{C3CD84F8-9234-9347-B7A4-98A1F46A02B5}" srcOrd="0" destOrd="0" presId="urn:microsoft.com/office/officeart/2005/8/layout/vList2"/>
    <dgm:cxn modelId="{6CD0103E-E15D-4D8D-A798-B50980C67A93}" type="presParOf" srcId="{0208EB11-CEAB-0744-A03F-DB8015CBF9E6}" destId="{86ECC310-84E9-C34F-9A9F-26F232920265}" srcOrd="1" destOrd="0" presId="urn:microsoft.com/office/officeart/2005/8/layout/vList2"/>
    <dgm:cxn modelId="{DE704C2F-E4EC-43A8-9C8D-C4BFE6414B1E}" type="presParOf" srcId="{0208EB11-CEAB-0744-A03F-DB8015CBF9E6}" destId="{B0D62ED5-B154-3644-9838-77AD2E008710}" srcOrd="2" destOrd="0" presId="urn:microsoft.com/office/officeart/2005/8/layout/vList2"/>
    <dgm:cxn modelId="{4342F824-411C-44B6-91EE-7DB10AC97297}" type="presParOf" srcId="{0208EB11-CEAB-0744-A03F-DB8015CBF9E6}" destId="{FB3980BB-2620-464C-960B-C44BC5EDE703}" srcOrd="3" destOrd="0" presId="urn:microsoft.com/office/officeart/2005/8/layout/vList2"/>
    <dgm:cxn modelId="{465C4654-EF8A-4545-8F7F-9A86F436618E}" type="presParOf" srcId="{0208EB11-CEAB-0744-A03F-DB8015CBF9E6}" destId="{B22848F3-38FA-3049-95FC-D643F7D0325A}" srcOrd="4" destOrd="0" presId="urn:microsoft.com/office/officeart/2005/8/layout/vList2"/>
    <dgm:cxn modelId="{37FBFF34-9048-4AEB-8786-9380C53E5BBA}" type="presParOf" srcId="{0208EB11-CEAB-0744-A03F-DB8015CBF9E6}" destId="{F5E25E83-2698-6E4C-82A8-0D46E6FC1360}" srcOrd="5" destOrd="0" presId="urn:microsoft.com/office/officeart/2005/8/layout/vList2"/>
    <dgm:cxn modelId="{FC046485-1183-4BB7-A2DB-C83637D3F802}" type="presParOf" srcId="{0208EB11-CEAB-0744-A03F-DB8015CBF9E6}" destId="{E08AC3CB-B2FD-964A-A016-B07B730EF933}" srcOrd="6" destOrd="0" presId="urn:microsoft.com/office/officeart/2005/8/layout/vList2"/>
    <dgm:cxn modelId="{67A16F34-BF12-4B55-9E3A-5E4FD015826B}" type="presParOf" srcId="{0208EB11-CEAB-0744-A03F-DB8015CBF9E6}" destId="{0F7B7372-8F36-514D-9AC3-5B84CD2455B4}" srcOrd="7" destOrd="0" presId="urn:microsoft.com/office/officeart/2005/8/layout/vList2"/>
    <dgm:cxn modelId="{C4BDDAE2-04B9-4C77-959C-F9ACFFC9898C}" type="presParOf" srcId="{0208EB11-CEAB-0744-A03F-DB8015CBF9E6}" destId="{98023769-D25E-7243-9055-4BEA330678A6}" srcOrd="8" destOrd="0" presId="urn:microsoft.com/office/officeart/2005/8/layout/vList2"/>
    <dgm:cxn modelId="{179AFA4A-49C5-4EDC-803A-FC467037339C}" type="presParOf" srcId="{0208EB11-CEAB-0744-A03F-DB8015CBF9E6}" destId="{E58FA703-63CC-0F41-B7AC-7A2180BEF5E3}" srcOrd="9" destOrd="0" presId="urn:microsoft.com/office/officeart/2005/8/layout/vList2"/>
    <dgm:cxn modelId="{69152476-C6F5-4086-9E1B-8C7672C06F46}" type="presParOf" srcId="{0208EB11-CEAB-0744-A03F-DB8015CBF9E6}" destId="{DA60DCD8-61E1-DC4F-9882-48F6EFBE0667}" srcOrd="10" destOrd="0" presId="urn:microsoft.com/office/officeart/2005/8/layout/vList2"/>
    <dgm:cxn modelId="{31167AB1-0A09-4C08-A9B1-7E8452B98E66}" type="presParOf" srcId="{0208EB11-CEAB-0744-A03F-DB8015CBF9E6}" destId="{6F06532C-3269-F444-8721-77CB23DB94D6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FF017-C53D-1146-B539-C852E5150614}">
      <dsp:nvSpPr>
        <dsp:cNvPr id="0" name=""/>
        <dsp:cNvSpPr/>
      </dsp:nvSpPr>
      <dsp:spPr>
        <a:xfrm>
          <a:off x="0" y="0"/>
          <a:ext cx="2143125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PESSOAS</a:t>
          </a:r>
          <a:endParaRPr lang="en-US" sz="2200" kern="1200" dirty="0"/>
        </a:p>
      </dsp:txBody>
      <dsp:txXfrm>
        <a:off x="0" y="1810385"/>
        <a:ext cx="2143125" cy="1810385"/>
      </dsp:txXfrm>
    </dsp:sp>
    <dsp:sp modelId="{398E70F1-1036-DC47-B965-D77D2B8F3125}">
      <dsp:nvSpPr>
        <dsp:cNvPr id="0" name=""/>
        <dsp:cNvSpPr/>
      </dsp:nvSpPr>
      <dsp:spPr>
        <a:xfrm>
          <a:off x="317989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183977-68E0-A44C-A380-4C569D35B19C}">
      <dsp:nvSpPr>
        <dsp:cNvPr id="0" name=""/>
        <dsp:cNvSpPr/>
      </dsp:nvSpPr>
      <dsp:spPr>
        <a:xfrm>
          <a:off x="2207418" y="0"/>
          <a:ext cx="2143125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LUGARES</a:t>
          </a:r>
          <a:endParaRPr lang="en-US" sz="2200" kern="1200" dirty="0"/>
        </a:p>
      </dsp:txBody>
      <dsp:txXfrm>
        <a:off x="2207418" y="1810385"/>
        <a:ext cx="2143125" cy="1810385"/>
      </dsp:txXfrm>
    </dsp:sp>
    <dsp:sp modelId="{EC87583F-5138-E644-A8EB-DA93AA070344}">
      <dsp:nvSpPr>
        <dsp:cNvPr id="0" name=""/>
        <dsp:cNvSpPr/>
      </dsp:nvSpPr>
      <dsp:spPr>
        <a:xfrm>
          <a:off x="2525408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A4B7523-7AE0-924E-B62A-9E3EEA553A56}">
      <dsp:nvSpPr>
        <dsp:cNvPr id="0" name=""/>
        <dsp:cNvSpPr/>
      </dsp:nvSpPr>
      <dsp:spPr>
        <a:xfrm>
          <a:off x="4414837" y="0"/>
          <a:ext cx="2143125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PROPRIEDADES</a:t>
          </a:r>
          <a:endParaRPr lang="en-US" sz="2200" kern="1200" dirty="0"/>
        </a:p>
      </dsp:txBody>
      <dsp:txXfrm>
        <a:off x="4414837" y="1810385"/>
        <a:ext cx="2143125" cy="1810385"/>
      </dsp:txXfrm>
    </dsp:sp>
    <dsp:sp modelId="{E690BA97-3417-A74E-B29B-102A14E4837F}">
      <dsp:nvSpPr>
        <dsp:cNvPr id="0" name=""/>
        <dsp:cNvSpPr/>
      </dsp:nvSpPr>
      <dsp:spPr>
        <a:xfrm>
          <a:off x="4732827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F164B87-AF41-CA4C-B442-5B5EC90A6524}">
      <dsp:nvSpPr>
        <dsp:cNvPr id="0" name=""/>
        <dsp:cNvSpPr/>
      </dsp:nvSpPr>
      <dsp:spPr>
        <a:xfrm>
          <a:off x="6622256" y="0"/>
          <a:ext cx="2143125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ORGANIZAÇÕES</a:t>
          </a:r>
          <a:endParaRPr lang="en-US" sz="2200" kern="1200" dirty="0"/>
        </a:p>
      </dsp:txBody>
      <dsp:txXfrm>
        <a:off x="6622256" y="1810385"/>
        <a:ext cx="2143125" cy="1810385"/>
      </dsp:txXfrm>
    </dsp:sp>
    <dsp:sp modelId="{7667B58E-99B3-714E-9F11-BF23F49CB1AD}">
      <dsp:nvSpPr>
        <dsp:cNvPr id="0" name=""/>
        <dsp:cNvSpPr/>
      </dsp:nvSpPr>
      <dsp:spPr>
        <a:xfrm>
          <a:off x="6940245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6A6B5B4-2EB9-CA4F-A0F3-E3F8591F3125}">
      <dsp:nvSpPr>
        <dsp:cNvPr id="0" name=""/>
        <dsp:cNvSpPr/>
      </dsp:nvSpPr>
      <dsp:spPr>
        <a:xfrm>
          <a:off x="8829675" y="0"/>
          <a:ext cx="2143125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INFORMAÇÕES</a:t>
          </a:r>
          <a:endParaRPr lang="en-US" sz="2200" kern="1200" dirty="0"/>
        </a:p>
      </dsp:txBody>
      <dsp:txXfrm>
        <a:off x="8829675" y="1810385"/>
        <a:ext cx="2143125" cy="1810385"/>
      </dsp:txXfrm>
    </dsp:sp>
    <dsp:sp modelId="{66BD649A-EEFF-8D4E-8F5C-022CEB873B8C}">
      <dsp:nvSpPr>
        <dsp:cNvPr id="0" name=""/>
        <dsp:cNvSpPr/>
      </dsp:nvSpPr>
      <dsp:spPr>
        <a:xfrm>
          <a:off x="9147664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1B63261-A314-9049-9C53-16DE7A16EDE9}">
      <dsp:nvSpPr>
        <dsp:cNvPr id="0" name=""/>
        <dsp:cNvSpPr/>
      </dsp:nvSpPr>
      <dsp:spPr>
        <a:xfrm>
          <a:off x="438912" y="3620770"/>
          <a:ext cx="10094976" cy="678894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FF017-C53D-1146-B539-C852E5150614}">
      <dsp:nvSpPr>
        <dsp:cNvPr id="0" name=""/>
        <dsp:cNvSpPr/>
      </dsp:nvSpPr>
      <dsp:spPr>
        <a:xfrm>
          <a:off x="0" y="0"/>
          <a:ext cx="2143125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BENS</a:t>
          </a:r>
          <a:endParaRPr lang="en-US" sz="2400" kern="1200" dirty="0"/>
        </a:p>
      </dsp:txBody>
      <dsp:txXfrm>
        <a:off x="0" y="1810385"/>
        <a:ext cx="2143125" cy="1810385"/>
      </dsp:txXfrm>
    </dsp:sp>
    <dsp:sp modelId="{398E70F1-1036-DC47-B965-D77D2B8F3125}">
      <dsp:nvSpPr>
        <dsp:cNvPr id="0" name=""/>
        <dsp:cNvSpPr/>
      </dsp:nvSpPr>
      <dsp:spPr>
        <a:xfrm>
          <a:off x="317989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183977-68E0-A44C-A380-4C569D35B19C}">
      <dsp:nvSpPr>
        <dsp:cNvPr id="0" name=""/>
        <dsp:cNvSpPr/>
      </dsp:nvSpPr>
      <dsp:spPr>
        <a:xfrm>
          <a:off x="2207418" y="0"/>
          <a:ext cx="2143125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SERVIÇOS</a:t>
          </a:r>
          <a:endParaRPr lang="en-US" sz="2400" kern="1200" dirty="0"/>
        </a:p>
      </dsp:txBody>
      <dsp:txXfrm>
        <a:off x="2207418" y="1810385"/>
        <a:ext cx="2143125" cy="1810385"/>
      </dsp:txXfrm>
    </dsp:sp>
    <dsp:sp modelId="{EC87583F-5138-E644-A8EB-DA93AA070344}">
      <dsp:nvSpPr>
        <dsp:cNvPr id="0" name=""/>
        <dsp:cNvSpPr/>
      </dsp:nvSpPr>
      <dsp:spPr>
        <a:xfrm>
          <a:off x="2525408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4F6D3E-1BA6-0946-BB42-DEF851BD3A6D}">
      <dsp:nvSpPr>
        <dsp:cNvPr id="0" name=""/>
        <dsp:cNvSpPr/>
      </dsp:nvSpPr>
      <dsp:spPr>
        <a:xfrm>
          <a:off x="4414837" y="0"/>
          <a:ext cx="2143125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EVENTOS</a:t>
          </a:r>
          <a:endParaRPr lang="en-US" sz="2400" kern="1200" dirty="0"/>
        </a:p>
      </dsp:txBody>
      <dsp:txXfrm>
        <a:off x="4414837" y="1810385"/>
        <a:ext cx="2143125" cy="1810385"/>
      </dsp:txXfrm>
    </dsp:sp>
    <dsp:sp modelId="{6C99A83E-3FFB-6946-8585-C2808F85A47D}">
      <dsp:nvSpPr>
        <dsp:cNvPr id="0" name=""/>
        <dsp:cNvSpPr/>
      </dsp:nvSpPr>
      <dsp:spPr>
        <a:xfrm>
          <a:off x="4732827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A4B7523-7AE0-924E-B62A-9E3EEA553A56}">
      <dsp:nvSpPr>
        <dsp:cNvPr id="0" name=""/>
        <dsp:cNvSpPr/>
      </dsp:nvSpPr>
      <dsp:spPr>
        <a:xfrm>
          <a:off x="6622256" y="0"/>
          <a:ext cx="2143125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EXPERIÊNCIAS</a:t>
          </a:r>
          <a:endParaRPr lang="en-US" sz="2400" kern="1200" dirty="0"/>
        </a:p>
      </dsp:txBody>
      <dsp:txXfrm>
        <a:off x="6622256" y="1810385"/>
        <a:ext cx="2143125" cy="1810385"/>
      </dsp:txXfrm>
    </dsp:sp>
    <dsp:sp modelId="{E690BA97-3417-A74E-B29B-102A14E4837F}">
      <dsp:nvSpPr>
        <dsp:cNvPr id="0" name=""/>
        <dsp:cNvSpPr/>
      </dsp:nvSpPr>
      <dsp:spPr>
        <a:xfrm>
          <a:off x="6940245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E7113F8-21BB-6D4F-8FE1-6F212A563526}">
      <dsp:nvSpPr>
        <dsp:cNvPr id="0" name=""/>
        <dsp:cNvSpPr/>
      </dsp:nvSpPr>
      <dsp:spPr>
        <a:xfrm>
          <a:off x="8829675" y="0"/>
          <a:ext cx="2143125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IDEIAS</a:t>
          </a:r>
          <a:endParaRPr lang="en-US" sz="2400" kern="1200" dirty="0"/>
        </a:p>
      </dsp:txBody>
      <dsp:txXfrm>
        <a:off x="8829675" y="1810385"/>
        <a:ext cx="2143125" cy="1810385"/>
      </dsp:txXfrm>
    </dsp:sp>
    <dsp:sp modelId="{E8308927-369D-9540-83EA-F5B3F3378086}">
      <dsp:nvSpPr>
        <dsp:cNvPr id="0" name=""/>
        <dsp:cNvSpPr/>
      </dsp:nvSpPr>
      <dsp:spPr>
        <a:xfrm>
          <a:off x="9147664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1B63261-A314-9049-9C53-16DE7A16EDE9}">
      <dsp:nvSpPr>
        <dsp:cNvPr id="0" name=""/>
        <dsp:cNvSpPr/>
      </dsp:nvSpPr>
      <dsp:spPr>
        <a:xfrm>
          <a:off x="438912" y="3620770"/>
          <a:ext cx="10094976" cy="678894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3CBB7-CCBA-6448-B421-F75D420639F1}">
      <dsp:nvSpPr>
        <dsp:cNvPr id="0" name=""/>
        <dsp:cNvSpPr/>
      </dsp:nvSpPr>
      <dsp:spPr>
        <a:xfrm rot="5400000">
          <a:off x="2936352" y="1561341"/>
          <a:ext cx="1169501" cy="8380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D368F5D-CFAF-114C-AA68-A241CF5F7468}">
      <dsp:nvSpPr>
        <dsp:cNvPr id="0" name=""/>
        <dsp:cNvSpPr/>
      </dsp:nvSpPr>
      <dsp:spPr>
        <a:xfrm>
          <a:off x="2869718" y="25930"/>
          <a:ext cx="1968752" cy="137806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Segmentação</a:t>
          </a:r>
          <a:endParaRPr lang="en-US" sz="2000" kern="1200" dirty="0"/>
        </a:p>
      </dsp:txBody>
      <dsp:txXfrm>
        <a:off x="2937002" y="93214"/>
        <a:ext cx="1834184" cy="1243494"/>
      </dsp:txXfrm>
    </dsp:sp>
    <dsp:sp modelId="{AE910AE1-3FFD-734A-9CDC-F1C3F8685CB0}">
      <dsp:nvSpPr>
        <dsp:cNvPr id="0" name=""/>
        <dsp:cNvSpPr/>
      </dsp:nvSpPr>
      <dsp:spPr>
        <a:xfrm>
          <a:off x="4838471" y="157360"/>
          <a:ext cx="1431882" cy="1113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79D1D-69BC-BE42-81FE-72CBFE6A86B5}">
      <dsp:nvSpPr>
        <dsp:cNvPr id="0" name=""/>
        <dsp:cNvSpPr/>
      </dsp:nvSpPr>
      <dsp:spPr>
        <a:xfrm rot="5400000">
          <a:off x="4203843" y="3209037"/>
          <a:ext cx="1169501" cy="68110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1955669"/>
            <a:satOff val="100000"/>
            <a:lumOff val="1053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B4ABFD7-72F0-CB41-B715-7787914E8C27}">
      <dsp:nvSpPr>
        <dsp:cNvPr id="0" name=""/>
        <dsp:cNvSpPr/>
      </dsp:nvSpPr>
      <dsp:spPr>
        <a:xfrm>
          <a:off x="3982627" y="1560445"/>
          <a:ext cx="1968752" cy="137806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Mercado </a:t>
          </a:r>
          <a:r>
            <a:rPr lang="en-US" sz="2000" kern="1200" dirty="0" err="1" smtClean="0"/>
            <a:t>alvo</a:t>
          </a:r>
          <a:endParaRPr lang="en-US" sz="2000" kern="1200" dirty="0"/>
        </a:p>
      </dsp:txBody>
      <dsp:txXfrm>
        <a:off x="4049911" y="1627729"/>
        <a:ext cx="1834184" cy="1243494"/>
      </dsp:txXfrm>
    </dsp:sp>
    <dsp:sp modelId="{AA508130-BB01-024D-8591-671FE11AA524}">
      <dsp:nvSpPr>
        <dsp:cNvPr id="0" name=""/>
        <dsp:cNvSpPr/>
      </dsp:nvSpPr>
      <dsp:spPr>
        <a:xfrm>
          <a:off x="6470776" y="1705379"/>
          <a:ext cx="1431882" cy="1113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DAE371-7135-B649-96BA-CF7BA9752701}">
      <dsp:nvSpPr>
        <dsp:cNvPr id="0" name=""/>
        <dsp:cNvSpPr/>
      </dsp:nvSpPr>
      <dsp:spPr>
        <a:xfrm>
          <a:off x="5161489" y="3147900"/>
          <a:ext cx="1968752" cy="137806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Posicionamento</a:t>
          </a:r>
          <a:endParaRPr lang="en-US" sz="2000" kern="1200" dirty="0"/>
        </a:p>
      </dsp:txBody>
      <dsp:txXfrm>
        <a:off x="5228773" y="3215184"/>
        <a:ext cx="1834184" cy="12434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65CC4-E5AF-C44E-832F-9D0716669AC3}">
      <dsp:nvSpPr>
        <dsp:cNvPr id="0" name=""/>
        <dsp:cNvSpPr/>
      </dsp:nvSpPr>
      <dsp:spPr>
        <a:xfrm>
          <a:off x="4348" y="73322"/>
          <a:ext cx="2614765" cy="5760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noProof="0" dirty="0" smtClean="0"/>
            <a:t>Geográfica</a:t>
          </a:r>
          <a:endParaRPr lang="pt-BR" sz="2000" kern="1200" noProof="0" dirty="0"/>
        </a:p>
      </dsp:txBody>
      <dsp:txXfrm>
        <a:off x="4348" y="73322"/>
        <a:ext cx="2614765" cy="576000"/>
      </dsp:txXfrm>
    </dsp:sp>
    <dsp:sp modelId="{10395C39-438B-0945-BC47-E041DB290235}">
      <dsp:nvSpPr>
        <dsp:cNvPr id="0" name=""/>
        <dsp:cNvSpPr/>
      </dsp:nvSpPr>
      <dsp:spPr>
        <a:xfrm>
          <a:off x="4348" y="649322"/>
          <a:ext cx="2614765" cy="4279787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Pressupõe a divisão em diferentes unidades geográficas como nações, estados, regiões, cidades ou bairros.</a:t>
          </a:r>
          <a:endParaRPr lang="pt-BR" sz="2000" kern="1200" noProof="0" dirty="0"/>
        </a:p>
      </dsp:txBody>
      <dsp:txXfrm>
        <a:off x="4348" y="649322"/>
        <a:ext cx="2614765" cy="4279787"/>
      </dsp:txXfrm>
    </dsp:sp>
    <dsp:sp modelId="{608AC673-E079-9442-A548-E04FB88179A3}">
      <dsp:nvSpPr>
        <dsp:cNvPr id="0" name=""/>
        <dsp:cNvSpPr/>
      </dsp:nvSpPr>
      <dsp:spPr>
        <a:xfrm>
          <a:off x="2985181" y="73322"/>
          <a:ext cx="2614765" cy="5760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noProof="0" dirty="0" smtClean="0"/>
            <a:t>Demográfica</a:t>
          </a:r>
          <a:endParaRPr lang="pt-BR" sz="2000" kern="1200" noProof="0" dirty="0"/>
        </a:p>
      </dsp:txBody>
      <dsp:txXfrm>
        <a:off x="2985181" y="73322"/>
        <a:ext cx="2614765" cy="576000"/>
      </dsp:txXfrm>
    </dsp:sp>
    <dsp:sp modelId="{EE7546B1-D683-884D-AFC3-CB1AD14B46CE}">
      <dsp:nvSpPr>
        <dsp:cNvPr id="0" name=""/>
        <dsp:cNvSpPr/>
      </dsp:nvSpPr>
      <dsp:spPr>
        <a:xfrm>
          <a:off x="2985181" y="649322"/>
          <a:ext cx="2614765" cy="4279787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Idade/ Geração;</a:t>
          </a:r>
          <a:endParaRPr lang="pt-BR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Tamanho da </a:t>
          </a:r>
          <a:r>
            <a:rPr lang="pt-BR" sz="2000" kern="1200" noProof="0" dirty="0" err="1" smtClean="0"/>
            <a:t>familia</a:t>
          </a:r>
          <a:r>
            <a:rPr lang="pt-BR" sz="2000" kern="1200" noProof="0" dirty="0" smtClean="0"/>
            <a:t>;</a:t>
          </a:r>
          <a:endParaRPr lang="pt-BR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Ciclo de vida da </a:t>
          </a:r>
          <a:r>
            <a:rPr lang="pt-BR" sz="2000" kern="1200" noProof="0" dirty="0" err="1" smtClean="0"/>
            <a:t>familia</a:t>
          </a:r>
          <a:r>
            <a:rPr lang="pt-BR" sz="2000" kern="1200" noProof="0" dirty="0" smtClean="0"/>
            <a:t>;</a:t>
          </a:r>
          <a:endParaRPr lang="pt-BR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Sexo;</a:t>
          </a:r>
          <a:endParaRPr lang="pt-BR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Renda;</a:t>
          </a:r>
          <a:endParaRPr lang="pt-BR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Ocupação;</a:t>
          </a:r>
          <a:endParaRPr lang="pt-BR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Grau de instrução;</a:t>
          </a:r>
          <a:endParaRPr lang="pt-BR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Religião;</a:t>
          </a:r>
          <a:endParaRPr lang="pt-BR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Raça;</a:t>
          </a:r>
          <a:endParaRPr lang="pt-BR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Nacionalidade;</a:t>
          </a:r>
          <a:endParaRPr lang="pt-BR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Classe Social;</a:t>
          </a:r>
          <a:endParaRPr lang="pt-BR" sz="2000" kern="1200" noProof="0" dirty="0"/>
        </a:p>
      </dsp:txBody>
      <dsp:txXfrm>
        <a:off x="2985181" y="649322"/>
        <a:ext cx="2614765" cy="4279787"/>
      </dsp:txXfrm>
    </dsp:sp>
    <dsp:sp modelId="{275C9FA7-5E4A-3849-A531-93F77C850545}">
      <dsp:nvSpPr>
        <dsp:cNvPr id="0" name=""/>
        <dsp:cNvSpPr/>
      </dsp:nvSpPr>
      <dsp:spPr>
        <a:xfrm>
          <a:off x="5966014" y="73322"/>
          <a:ext cx="2614765" cy="5760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noProof="0" dirty="0" smtClean="0"/>
            <a:t>Psicográfica</a:t>
          </a:r>
          <a:endParaRPr lang="pt-BR" sz="2000" kern="1200" noProof="0" dirty="0"/>
        </a:p>
      </dsp:txBody>
      <dsp:txXfrm>
        <a:off x="5966014" y="73322"/>
        <a:ext cx="2614765" cy="576000"/>
      </dsp:txXfrm>
    </dsp:sp>
    <dsp:sp modelId="{12C117D6-B1F4-9047-A317-21027586A945}">
      <dsp:nvSpPr>
        <dsp:cNvPr id="0" name=""/>
        <dsp:cNvSpPr/>
      </dsp:nvSpPr>
      <dsp:spPr>
        <a:xfrm>
          <a:off x="5966014" y="649322"/>
          <a:ext cx="2614765" cy="4279787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Psicologia</a:t>
          </a:r>
          <a:r>
            <a:rPr lang="pt-BR" sz="2000" kern="1200" baseline="0" noProof="0" dirty="0" smtClean="0"/>
            <a:t> e Demografia;</a:t>
          </a:r>
          <a:endParaRPr lang="pt-BR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As pessoas são divididas em grupos com base em traços psicológicos/ de personalidade, estilos de vida ou valores. </a:t>
          </a:r>
          <a:endParaRPr lang="pt-BR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Pessoas do mesmo grupo demográfico podem exibir diferentes perfis psicográficos</a:t>
          </a:r>
          <a:endParaRPr lang="pt-BR" sz="2000" kern="1200" noProof="0" dirty="0"/>
        </a:p>
      </dsp:txBody>
      <dsp:txXfrm>
        <a:off x="5966014" y="649322"/>
        <a:ext cx="2614765" cy="4279787"/>
      </dsp:txXfrm>
    </dsp:sp>
    <dsp:sp modelId="{D29E4AFE-3425-B14F-9AC8-24C81617D3E1}">
      <dsp:nvSpPr>
        <dsp:cNvPr id="0" name=""/>
        <dsp:cNvSpPr/>
      </dsp:nvSpPr>
      <dsp:spPr>
        <a:xfrm>
          <a:off x="8946846" y="73322"/>
          <a:ext cx="2614765" cy="5760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noProof="0" dirty="0" smtClean="0"/>
            <a:t>Comportamental</a:t>
          </a:r>
          <a:endParaRPr lang="pt-BR" sz="2000" kern="1200" noProof="0" dirty="0"/>
        </a:p>
      </dsp:txBody>
      <dsp:txXfrm>
        <a:off x="8946846" y="73322"/>
        <a:ext cx="2614765" cy="576000"/>
      </dsp:txXfrm>
    </dsp:sp>
    <dsp:sp modelId="{FD5B2CD1-93DF-7847-8DF5-A0908BCE01B4}">
      <dsp:nvSpPr>
        <dsp:cNvPr id="0" name=""/>
        <dsp:cNvSpPr/>
      </dsp:nvSpPr>
      <dsp:spPr>
        <a:xfrm>
          <a:off x="8946846" y="649322"/>
          <a:ext cx="2614765" cy="4279787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Divididos em grupos segundo seu conhecimento, atitude, uso ou reação a um produto;</a:t>
          </a:r>
          <a:endParaRPr lang="pt-BR" sz="2000" kern="1200" noProof="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Necessidades e Benefícios;</a:t>
          </a:r>
          <a:endParaRPr lang="pt-BR" sz="2000" kern="1200" noProof="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Papéis de decisão;</a:t>
          </a:r>
          <a:endParaRPr lang="pt-BR" sz="2000" kern="1200" noProof="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noProof="0" dirty="0" smtClean="0"/>
            <a:t>Usuário e uso;</a:t>
          </a:r>
          <a:endParaRPr lang="pt-BR" sz="2000" kern="1200" noProof="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2000" kern="1200" noProof="0" dirty="0"/>
        </a:p>
      </dsp:txBody>
      <dsp:txXfrm>
        <a:off x="8946846" y="649322"/>
        <a:ext cx="2614765" cy="42797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8F6CC-F955-0344-8CF1-685FF6FB0F39}">
      <dsp:nvSpPr>
        <dsp:cNvPr id="0" name=""/>
        <dsp:cNvSpPr/>
      </dsp:nvSpPr>
      <dsp:spPr>
        <a:xfrm rot="16200000">
          <a:off x="-962406" y="965051"/>
          <a:ext cx="4525963" cy="2595860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6628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PRODUTO</a:t>
          </a:r>
          <a:endParaRPr lang="en-US" sz="20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Testes e </a:t>
          </a:r>
          <a:r>
            <a:rPr lang="en-US" sz="1600" kern="1200" dirty="0" err="1" smtClean="0"/>
            <a:t>desenvolvimento</a:t>
          </a:r>
          <a:r>
            <a:rPr lang="en-US" sz="1600" kern="1200" dirty="0" smtClean="0"/>
            <a:t>;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Qualidade</a:t>
          </a:r>
          <a:r>
            <a:rPr lang="en-US" sz="1600" kern="1200" dirty="0" smtClean="0"/>
            <a:t>;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Diferenciação</a:t>
          </a:r>
          <a:r>
            <a:rPr lang="en-US" sz="1600" kern="1200" dirty="0" smtClean="0"/>
            <a:t>;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Embalagem</a:t>
          </a:r>
          <a:r>
            <a:rPr lang="en-US" sz="1600" kern="1200" dirty="0" smtClean="0"/>
            <a:t>;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Marca</a:t>
          </a:r>
          <a:r>
            <a:rPr lang="en-US" sz="1600" kern="1200" dirty="0" smtClean="0"/>
            <a:t> nominal;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Marca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registrada</a:t>
          </a:r>
          <a:r>
            <a:rPr lang="en-US" sz="1600" kern="1200" dirty="0" smtClean="0"/>
            <a:t>;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Serviços</a:t>
          </a:r>
          <a:r>
            <a:rPr lang="en-US" sz="1600" kern="1200" dirty="0" smtClean="0"/>
            <a:t>;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Assistência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técnica</a:t>
          </a:r>
          <a:r>
            <a:rPr lang="en-US" sz="1600" kern="1200" dirty="0" smtClean="0"/>
            <a:t>;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Garantias</a:t>
          </a:r>
          <a:r>
            <a:rPr lang="en-US" sz="1600" kern="1200" dirty="0" smtClean="0"/>
            <a:t>; </a:t>
          </a:r>
          <a:endParaRPr lang="en-US" sz="1600" kern="1200" dirty="0"/>
        </a:p>
      </dsp:txBody>
      <dsp:txXfrm rot="5400000">
        <a:off x="2645" y="905193"/>
        <a:ext cx="2595860" cy="2715577"/>
      </dsp:txXfrm>
    </dsp:sp>
    <dsp:sp modelId="{58D326FC-3A5B-C845-9F87-E31DD7366D8A}">
      <dsp:nvSpPr>
        <dsp:cNvPr id="0" name=""/>
        <dsp:cNvSpPr/>
      </dsp:nvSpPr>
      <dsp:spPr>
        <a:xfrm rot="16200000">
          <a:off x="1828143" y="965051"/>
          <a:ext cx="4525963" cy="2595860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6628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PREÇO</a:t>
          </a:r>
          <a:endParaRPr lang="en-US" sz="20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Política</a:t>
          </a:r>
          <a:r>
            <a:rPr lang="en-US" sz="1600" kern="1200" dirty="0" smtClean="0"/>
            <a:t> de </a:t>
          </a:r>
          <a:r>
            <a:rPr lang="en-US" sz="1600" kern="1200" dirty="0" err="1" smtClean="0"/>
            <a:t>preços</a:t>
          </a:r>
          <a:r>
            <a:rPr lang="en-US" sz="1600" kern="1200" dirty="0" smtClean="0"/>
            <a:t>;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Métodos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para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determinação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Descontos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por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quantidades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Condições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especiais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Crédito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Prazo</a:t>
          </a:r>
          <a:endParaRPr lang="en-US" sz="1600" kern="1200" dirty="0"/>
        </a:p>
      </dsp:txBody>
      <dsp:txXfrm rot="5400000">
        <a:off x="2793194" y="905193"/>
        <a:ext cx="2595860" cy="2715577"/>
      </dsp:txXfrm>
    </dsp:sp>
    <dsp:sp modelId="{BB0D646D-AF2D-E74F-8B10-8012F3621EF7}">
      <dsp:nvSpPr>
        <dsp:cNvPr id="0" name=""/>
        <dsp:cNvSpPr/>
      </dsp:nvSpPr>
      <dsp:spPr>
        <a:xfrm rot="16200000">
          <a:off x="4618693" y="965051"/>
          <a:ext cx="4525963" cy="2595860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6628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PONTO DE VENDA</a:t>
          </a:r>
          <a:endParaRPr lang="en-US" sz="20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Canais</a:t>
          </a:r>
          <a:r>
            <a:rPr lang="en-US" sz="1600" kern="1200" dirty="0" smtClean="0"/>
            <a:t> de </a:t>
          </a:r>
          <a:r>
            <a:rPr lang="en-US" sz="1600" kern="1200" dirty="0" err="1" smtClean="0"/>
            <a:t>distribuição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Distribuição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Física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Transportes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Armazenagem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Centro de </a:t>
          </a:r>
          <a:r>
            <a:rPr lang="en-US" sz="1600" kern="1200" dirty="0" err="1" smtClean="0"/>
            <a:t>distribuição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Logística</a:t>
          </a:r>
          <a:endParaRPr lang="en-US" sz="1600" kern="1200" dirty="0"/>
        </a:p>
      </dsp:txBody>
      <dsp:txXfrm rot="5400000">
        <a:off x="5583744" y="905193"/>
        <a:ext cx="2595860" cy="2715577"/>
      </dsp:txXfrm>
    </dsp:sp>
    <dsp:sp modelId="{968BB7A3-24AA-C947-B030-071FF41C97D2}">
      <dsp:nvSpPr>
        <dsp:cNvPr id="0" name=""/>
        <dsp:cNvSpPr/>
      </dsp:nvSpPr>
      <dsp:spPr>
        <a:xfrm rot="16200000">
          <a:off x="7409243" y="965051"/>
          <a:ext cx="4525963" cy="2595860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6628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PROMOÇÃO</a:t>
          </a:r>
          <a:endParaRPr lang="en-US" sz="20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Propaganda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Publicidade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Promoção</a:t>
          </a:r>
          <a:r>
            <a:rPr lang="en-US" sz="1600" kern="1200" dirty="0" smtClean="0"/>
            <a:t> de </a:t>
          </a:r>
          <a:r>
            <a:rPr lang="en-US" sz="1600" kern="1200" dirty="0" err="1" smtClean="0"/>
            <a:t>vendas</a:t>
          </a:r>
          <a:r>
            <a:rPr lang="en-US" sz="1600" kern="1200" dirty="0" smtClean="0"/>
            <a:t>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Venda </a:t>
          </a:r>
          <a:r>
            <a:rPr lang="en-US" sz="1600" kern="1200" dirty="0" err="1" smtClean="0"/>
            <a:t>Pessoal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Relações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Públicas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Merchandising </a:t>
          </a:r>
          <a:endParaRPr lang="en-US" sz="1600" kern="1200" dirty="0"/>
        </a:p>
      </dsp:txBody>
      <dsp:txXfrm rot="5400000">
        <a:off x="8374294" y="905193"/>
        <a:ext cx="2595860" cy="27155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D84F8-9234-9347-B7A4-98A1F46A02B5}">
      <dsp:nvSpPr>
        <dsp:cNvPr id="0" name=""/>
        <dsp:cNvSpPr/>
      </dsp:nvSpPr>
      <dsp:spPr>
        <a:xfrm>
          <a:off x="0" y="73551"/>
          <a:ext cx="10972800" cy="431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PROFISSIONALISMO E HABILIDADES</a:t>
          </a:r>
          <a:endParaRPr lang="pt-BR" sz="1800" kern="1200" dirty="0"/>
        </a:p>
      </dsp:txBody>
      <dsp:txXfrm>
        <a:off x="21075" y="94626"/>
        <a:ext cx="10930650" cy="389580"/>
      </dsp:txXfrm>
    </dsp:sp>
    <dsp:sp modelId="{86ECC310-84E9-C34F-9A9F-26F232920265}">
      <dsp:nvSpPr>
        <dsp:cNvPr id="0" name=""/>
        <dsp:cNvSpPr/>
      </dsp:nvSpPr>
      <dsp:spPr>
        <a:xfrm>
          <a:off x="0" y="505281"/>
          <a:ext cx="1097280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386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400" kern="1200" dirty="0" smtClean="0"/>
            <a:t>Percepção por meio de resultados</a:t>
          </a:r>
          <a:endParaRPr lang="pt-BR" sz="1400" kern="1200" dirty="0"/>
        </a:p>
      </dsp:txBody>
      <dsp:txXfrm>
        <a:off x="0" y="505281"/>
        <a:ext cx="10972800" cy="298080"/>
      </dsp:txXfrm>
    </dsp:sp>
    <dsp:sp modelId="{B0D62ED5-B154-3644-9838-77AD2E008710}">
      <dsp:nvSpPr>
        <dsp:cNvPr id="0" name=""/>
        <dsp:cNvSpPr/>
      </dsp:nvSpPr>
      <dsp:spPr>
        <a:xfrm>
          <a:off x="0" y="803361"/>
          <a:ext cx="10972800" cy="431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ATITUDES E COMPORTAMENTOS</a:t>
          </a:r>
          <a:endParaRPr lang="pt-BR" sz="1800" kern="1200" dirty="0"/>
        </a:p>
      </dsp:txBody>
      <dsp:txXfrm>
        <a:off x="21075" y="824436"/>
        <a:ext cx="10930650" cy="389580"/>
      </dsp:txXfrm>
    </dsp:sp>
    <dsp:sp modelId="{FB3980BB-2620-464C-960B-C44BC5EDE703}">
      <dsp:nvSpPr>
        <dsp:cNvPr id="0" name=""/>
        <dsp:cNvSpPr/>
      </dsp:nvSpPr>
      <dsp:spPr>
        <a:xfrm>
          <a:off x="0" y="1235091"/>
          <a:ext cx="1097280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386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 smtClean="0"/>
            <a:t>D</a:t>
          </a:r>
          <a:r>
            <a:rPr lang="pt-BR" sz="1400" kern="1200" dirty="0" err="1" smtClean="0"/>
            <a:t>isposição</a:t>
          </a:r>
          <a:r>
            <a:rPr lang="pt-BR" sz="1400" kern="1200" dirty="0" smtClean="0"/>
            <a:t> para solucionar problemas amigavelmente e espontaneamente.</a:t>
          </a:r>
          <a:endParaRPr lang="pt-BR" sz="1400" kern="1200" dirty="0"/>
        </a:p>
      </dsp:txBody>
      <dsp:txXfrm>
        <a:off x="0" y="1235091"/>
        <a:ext cx="10972800" cy="298080"/>
      </dsp:txXfrm>
    </dsp:sp>
    <dsp:sp modelId="{B22848F3-38FA-3049-95FC-D643F7D0325A}">
      <dsp:nvSpPr>
        <dsp:cNvPr id="0" name=""/>
        <dsp:cNvSpPr/>
      </dsp:nvSpPr>
      <dsp:spPr>
        <a:xfrm>
          <a:off x="0" y="1533171"/>
          <a:ext cx="10972800" cy="431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FACILIDADE DE ACESSO E FLEXIBILIDADE</a:t>
          </a:r>
          <a:endParaRPr lang="pt-BR" sz="1800" kern="1200" dirty="0"/>
        </a:p>
      </dsp:txBody>
      <dsp:txXfrm>
        <a:off x="21075" y="1554246"/>
        <a:ext cx="10930650" cy="389580"/>
      </dsp:txXfrm>
    </dsp:sp>
    <dsp:sp modelId="{F5E25E83-2698-6E4C-82A8-0D46E6FC1360}">
      <dsp:nvSpPr>
        <dsp:cNvPr id="0" name=""/>
        <dsp:cNvSpPr/>
      </dsp:nvSpPr>
      <dsp:spPr>
        <a:xfrm>
          <a:off x="0" y="1964901"/>
          <a:ext cx="1097280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386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 smtClean="0"/>
            <a:t>L</a:t>
          </a:r>
          <a:r>
            <a:rPr lang="pt-BR" sz="1400" kern="1200" dirty="0" err="1" smtClean="0"/>
            <a:t>ocalização</a:t>
          </a:r>
          <a:r>
            <a:rPr lang="pt-BR" sz="1400" kern="1200" dirty="0" smtClean="0"/>
            <a:t>, horário de trabalho, empregados e sistemas operacionais para atender estratégias</a:t>
          </a:r>
          <a:endParaRPr lang="pt-BR" sz="1400" kern="1200" dirty="0"/>
        </a:p>
      </dsp:txBody>
      <dsp:txXfrm>
        <a:off x="0" y="1964901"/>
        <a:ext cx="10972800" cy="298080"/>
      </dsp:txXfrm>
    </dsp:sp>
    <dsp:sp modelId="{E08AC3CB-B2FD-964A-A016-B07B730EF933}">
      <dsp:nvSpPr>
        <dsp:cNvPr id="0" name=""/>
        <dsp:cNvSpPr/>
      </dsp:nvSpPr>
      <dsp:spPr>
        <a:xfrm>
          <a:off x="0" y="2262981"/>
          <a:ext cx="10972800" cy="431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CONFIABILIDADE E HONESTIDADE</a:t>
          </a:r>
          <a:endParaRPr lang="pt-BR" sz="1800" kern="1200" dirty="0"/>
        </a:p>
      </dsp:txBody>
      <dsp:txXfrm>
        <a:off x="21075" y="2284056"/>
        <a:ext cx="10930650" cy="389580"/>
      </dsp:txXfrm>
    </dsp:sp>
    <dsp:sp modelId="{0F7B7372-8F36-514D-9AC3-5B84CD2455B4}">
      <dsp:nvSpPr>
        <dsp:cNvPr id="0" name=""/>
        <dsp:cNvSpPr/>
      </dsp:nvSpPr>
      <dsp:spPr>
        <a:xfrm>
          <a:off x="0" y="2694711"/>
          <a:ext cx="1097280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386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400" kern="1200" dirty="0" err="1" smtClean="0"/>
            <a:t>É</a:t>
          </a:r>
          <a:r>
            <a:rPr lang="pt-BR" sz="1400" kern="1200" dirty="0" smtClean="0"/>
            <a:t> sabido que tudo ocorrerá com critérios éticos</a:t>
          </a:r>
          <a:endParaRPr lang="pt-BR" sz="1400" kern="1200" dirty="0"/>
        </a:p>
      </dsp:txBody>
      <dsp:txXfrm>
        <a:off x="0" y="2694711"/>
        <a:ext cx="10972800" cy="298080"/>
      </dsp:txXfrm>
    </dsp:sp>
    <dsp:sp modelId="{98023769-D25E-7243-9055-4BEA330678A6}">
      <dsp:nvSpPr>
        <dsp:cNvPr id="0" name=""/>
        <dsp:cNvSpPr/>
      </dsp:nvSpPr>
      <dsp:spPr>
        <a:xfrm>
          <a:off x="0" y="2992791"/>
          <a:ext cx="10972800" cy="431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RECUPERAÇÃO</a:t>
          </a:r>
          <a:endParaRPr lang="pt-BR" sz="1800" kern="1200" dirty="0"/>
        </a:p>
      </dsp:txBody>
      <dsp:txXfrm>
        <a:off x="21075" y="3013866"/>
        <a:ext cx="10930650" cy="389580"/>
      </dsp:txXfrm>
    </dsp:sp>
    <dsp:sp modelId="{E58FA703-63CC-0F41-B7AC-7A2180BEF5E3}">
      <dsp:nvSpPr>
        <dsp:cNvPr id="0" name=""/>
        <dsp:cNvSpPr/>
      </dsp:nvSpPr>
      <dsp:spPr>
        <a:xfrm>
          <a:off x="0" y="3424521"/>
          <a:ext cx="1097280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386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400" kern="1200" dirty="0" smtClean="0"/>
            <a:t>A correção do problema acontece de forma rápida, em uma atitude imediata</a:t>
          </a:r>
          <a:endParaRPr lang="pt-BR" sz="1400" kern="1200" dirty="0"/>
        </a:p>
      </dsp:txBody>
      <dsp:txXfrm>
        <a:off x="0" y="3424521"/>
        <a:ext cx="10972800" cy="298080"/>
      </dsp:txXfrm>
    </dsp:sp>
    <dsp:sp modelId="{DA60DCD8-61E1-DC4F-9882-48F6EFBE0667}">
      <dsp:nvSpPr>
        <dsp:cNvPr id="0" name=""/>
        <dsp:cNvSpPr/>
      </dsp:nvSpPr>
      <dsp:spPr>
        <a:xfrm>
          <a:off x="0" y="3722601"/>
          <a:ext cx="10972800" cy="4317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REPUTAÇÃO E CREDIBILIDADE</a:t>
          </a:r>
          <a:endParaRPr lang="pt-BR" sz="1800" kern="1200" dirty="0"/>
        </a:p>
      </dsp:txBody>
      <dsp:txXfrm>
        <a:off x="21075" y="3743676"/>
        <a:ext cx="10930650" cy="389580"/>
      </dsp:txXfrm>
    </dsp:sp>
    <dsp:sp modelId="{6F06532C-3269-F444-8721-77CB23DB94D6}">
      <dsp:nvSpPr>
        <dsp:cNvPr id="0" name=""/>
        <dsp:cNvSpPr/>
      </dsp:nvSpPr>
      <dsp:spPr>
        <a:xfrm>
          <a:off x="0" y="4154331"/>
          <a:ext cx="1097280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386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400" kern="1200" dirty="0" smtClean="0"/>
            <a:t>Os valores da empresa são respeitados, assim como </a:t>
          </a:r>
          <a:r>
            <a:rPr lang="pt-BR" sz="1400" kern="1200" dirty="0" err="1" smtClean="0"/>
            <a:t>tradicionalidade</a:t>
          </a:r>
          <a:r>
            <a:rPr lang="pt-BR" sz="1400" kern="1200" dirty="0" smtClean="0"/>
            <a:t>, desempenho</a:t>
          </a:r>
          <a:endParaRPr lang="pt-BR" sz="1400" kern="1200" dirty="0"/>
        </a:p>
      </dsp:txBody>
      <dsp:txXfrm>
        <a:off x="0" y="4154331"/>
        <a:ext cx="10972800" cy="298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4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4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FF584-1289-4A79-A4B8-92A50416DBA3}" type="datetimeFigureOut">
              <a:rPr lang="pt-BR" smtClean="0"/>
              <a:pPr/>
              <a:t>30/05/2017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334477"/>
            <a:ext cx="4301543" cy="334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22798" y="6334477"/>
            <a:ext cx="4301543" cy="334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0A243-1665-4559-8018-13FECEC4E37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253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4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4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A43C5-20D6-4436-AD1F-5AA0BEC30850}" type="datetimeFigureOut">
              <a:rPr lang="pt-BR" smtClean="0"/>
              <a:pPr/>
              <a:t>30/05/2017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62275" y="833438"/>
            <a:ext cx="4002088" cy="225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2664" y="3209499"/>
            <a:ext cx="7941310" cy="2625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334477"/>
            <a:ext cx="4301543" cy="334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22798" y="6334477"/>
            <a:ext cx="4301543" cy="334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201ED-A65D-4938-83C7-B07A1908154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89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.org/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ma.org/AboutAMA/Pages/Definition-of-Marketing.aspx" TargetMode="Externa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.org/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ma.org/AboutAMA/Pages/Definition-of-Marketing.aspx" TargetMode="Externa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Ementa: O Marketing Museal compreende um conjunto de processos orientado pela missão do museu ou do processo museológico para a identificação de necessidades, o desenvolvimento de ações e o aprimoramento de experiências de diversos públicos com objetivo de entregar valor e atender a suas demandas por educação, lazer e cultura, bem como contribuir para a sustentabilidade (cultural, social, econômica e ambiental) da instituição. O minicurso visa apresentar meios para desenvolver: (i) </a:t>
            </a:r>
            <a:r>
              <a:rPr lang="pt-BR" b="1" dirty="0" smtClean="0"/>
              <a:t>parcerias com instituições públicas e privadas</a:t>
            </a:r>
            <a:r>
              <a:rPr lang="pt-BR" dirty="0" smtClean="0"/>
              <a:t> para realização de ações de Marketing Museal que contribuam para o diálogo entre a instituição e a comunidade; (</a:t>
            </a:r>
            <a:r>
              <a:rPr lang="pt-BR" dirty="0" err="1" smtClean="0"/>
              <a:t>ii</a:t>
            </a:r>
            <a:r>
              <a:rPr lang="pt-BR" dirty="0" smtClean="0"/>
              <a:t>) o </a:t>
            </a:r>
            <a:r>
              <a:rPr lang="pt-BR" b="1" dirty="0" smtClean="0"/>
              <a:t>Marketing Museal </a:t>
            </a:r>
            <a:r>
              <a:rPr lang="pt-BR" dirty="0" smtClean="0"/>
              <a:t>de modo a </a:t>
            </a:r>
            <a:r>
              <a:rPr lang="pt-BR" b="1" dirty="0" smtClean="0"/>
              <a:t>dinamizar</a:t>
            </a:r>
            <a:r>
              <a:rPr lang="pt-BR" dirty="0" smtClean="0"/>
              <a:t> a cadeia produtiva dos museus; (</a:t>
            </a:r>
            <a:r>
              <a:rPr lang="pt-BR" dirty="0" err="1" smtClean="0"/>
              <a:t>iii</a:t>
            </a:r>
            <a:r>
              <a:rPr lang="pt-BR" dirty="0" smtClean="0"/>
              <a:t>) </a:t>
            </a:r>
            <a:r>
              <a:rPr lang="pt-BR" b="1" dirty="0" smtClean="0"/>
              <a:t>articulações e parcerias do setor museológico </a:t>
            </a:r>
            <a:r>
              <a:rPr lang="pt-BR" dirty="0" smtClean="0"/>
              <a:t>com outros segmentos da economia da cultura, aspirando ao desenvolvimento local sustentável; (</a:t>
            </a:r>
            <a:r>
              <a:rPr lang="pt-BR" dirty="0" err="1" smtClean="0"/>
              <a:t>iv</a:t>
            </a:r>
            <a:r>
              <a:rPr lang="pt-BR" dirty="0" smtClean="0"/>
              <a:t>) implantação de espaços de comercialização (lojas, cafés, livrarias, e outros) buscando ampliar a visitação e apoiar a sustentabilidade socioeconômica do museu ou do processo museológico; (v) serviços e produtos inspirados no acervo, coleção, patrimônio e artesanatos locais, alinhados à missão e vocação do museu ou do processo museológico, como forma de intensificar a experiência cultural do público.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8521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TUDO</a:t>
            </a:r>
            <a:r>
              <a:rPr lang="pt-BR" baseline="0" dirty="0" smtClean="0"/>
              <a:t> É IMPORTANTE: marketing interno, integrado, socialmente responsável e de relacionamento.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 de materializar os serviços: folhetos, vídeos, aplicativos, etc</a:t>
            </a:r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FERRAMENTA</a:t>
            </a:r>
            <a:r>
              <a:rPr lang="pt-BR" baseline="0" dirty="0" smtClean="0"/>
              <a:t> – ANALISE DE SWOT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Existem outros tipos de mercado: físico; virtual e metamercado;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“Em muitas categorias de produtos, a imagem da marca é tão ou mais Importante do que o produto físico, para atingir a preferência e a lealdade do consumidor”. (Souza e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Nemer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6709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Buzz</a:t>
            </a:r>
            <a:r>
              <a:rPr lang="pt-BR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Marketing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é uma estratégia de marketing focada em gerar comentários, opiniões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prática do 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Buzz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Marketing, são utilizados formadores de opinião para espalhar a informação ou notícia. Ou seja, a divulgação é planejada e os alvos são estrategicamente escolhidos. Por exemplo, entrar em contato com os (as) 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blogueiros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(as) e divulgar seus produtos lá. Inclusive, oferecer amostras do produto para que eles (as) experimentem e depois coloquem suas opiniões nos posts.es e barulho sobre a sua marca ou campanha.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TRADE MARKETING = o varejista deixou de ser visto como um canal de distribuição e passou a ser tratado como um cliente</a:t>
            </a:r>
          </a:p>
          <a:p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Propaganda: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como o próprio nome já indica, tem o papel de propagar, divulgar e criar condições para que o mercado conheça o produto ou serviço da empresa. </a:t>
            </a:r>
          </a:p>
          <a:p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Publicidade: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é a comunicação teoricamente espontânea.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557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Marketing emocional; </a:t>
            </a:r>
            <a:r>
              <a:rPr lang="pt-BR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Storytelling</a:t>
            </a:r>
            <a:r>
              <a:rPr lang="pt-B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</a:t>
            </a:r>
            <a:r>
              <a:rPr lang="pt-BR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Personal</a:t>
            </a:r>
            <a:r>
              <a:rPr lang="pt-B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branding</a:t>
            </a:r>
            <a:r>
              <a:rPr lang="pt-B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Inteligência competitiva; Marketing de guerrilha; </a:t>
            </a:r>
            <a:r>
              <a:rPr lang="pt-BR" sz="1200" b="1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Offshorin</a:t>
            </a:r>
            <a:r>
              <a:rPr lang="pt-BR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</a:t>
            </a:r>
            <a:r>
              <a:rPr lang="pt-B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Identificação por frequência de rádio (RFID); Marketing</a:t>
            </a:r>
            <a:r>
              <a:rPr lang="pt-BR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b="1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one-to-one</a:t>
            </a:r>
            <a:r>
              <a:rPr lang="pt-BR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  <a:r>
              <a:rPr lang="pt-B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Marketing local; Marketing digital.</a:t>
            </a:r>
            <a:endParaRPr lang="pt-B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 smtClean="0"/>
              <a:t>O patrocínio é uma relação de troca entre patrocinador e patrocinado, onde o primeiro investe de forma tangível, ou seja, com dinheiro, e recebe em troca espaços para disseminar suas mensagens ao público de interesse, em determinados eventos, por tempo determinado</a:t>
            </a:r>
          </a:p>
          <a:p>
            <a:endParaRPr lang="pt-BR" sz="1200" dirty="0" smtClean="0"/>
          </a:p>
          <a:p>
            <a:r>
              <a:rPr lang="pt-BR" sz="1200" dirty="0" smtClean="0"/>
              <a:t>APRESENTAR O FILME HAPPY FLAG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Estratégia</a:t>
            </a:r>
            <a:r>
              <a:rPr lang="pt-BR" baseline="0" dirty="0" smtClean="0"/>
              <a:t> = corresponde à direção e ao escopo de uma organização no longo prazo, que obtém vantagem em um ambiente em mudanças através de sua configuração de recursos e competências com o objetivo de atender às expectativas dos </a:t>
            </a:r>
            <a:r>
              <a:rPr lang="pt-BR" baseline="0" dirty="0" err="1" smtClean="0"/>
              <a:t>stakeholders</a:t>
            </a:r>
            <a:r>
              <a:rPr lang="pt-BR" baseline="0" dirty="0" smtClean="0"/>
              <a:t> (parte interessada, grupo ou pessoas estratégicas para uma empresa).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Estratégia</a:t>
            </a:r>
            <a:r>
              <a:rPr lang="pt-BR" baseline="0" dirty="0" smtClean="0"/>
              <a:t> = corresponde à direção e ao escopo de uma organização no longo prazo, que obtém vantagem em um ambiente em mudanças através de sua configuração de recursos e competências com o objetivo de atender às expectativas dos </a:t>
            </a:r>
            <a:r>
              <a:rPr lang="pt-BR" baseline="0" dirty="0" err="1" smtClean="0"/>
              <a:t>stakeholders</a:t>
            </a:r>
            <a:r>
              <a:rPr lang="pt-BR" baseline="0" dirty="0" smtClean="0"/>
              <a:t> (parte interessada, grupo ou pessoas estratégicas para uma empresa).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Estratégia</a:t>
            </a:r>
            <a:r>
              <a:rPr lang="pt-BR" baseline="0" dirty="0" smtClean="0"/>
              <a:t> = corresponde à direção e ao escopo de uma organização no longo prazo, que obtém vantagem em um ambiente em mudanças através de sua configuração de recursos e competências com o objetivo de atender às expectativas dos </a:t>
            </a:r>
            <a:r>
              <a:rPr lang="pt-BR" baseline="0" dirty="0" err="1" smtClean="0"/>
              <a:t>stakeholders</a:t>
            </a:r>
            <a:r>
              <a:rPr lang="pt-BR" baseline="0" dirty="0" smtClean="0"/>
              <a:t> (parte interessada, grupo ou pessoas estratégicas para uma empresa).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Estratégia</a:t>
            </a:r>
            <a:r>
              <a:rPr lang="pt-BR" baseline="0" dirty="0" smtClean="0"/>
              <a:t> = corresponde à direção e ao escopo de uma organização no longo prazo, que obtém vantagem em um ambiente em mudanças através de sua configuração de recursos e competências com o objetivo de atender às expectativas dos </a:t>
            </a:r>
            <a:r>
              <a:rPr lang="pt-BR" baseline="0" dirty="0" err="1" smtClean="0"/>
              <a:t>stakeholders</a:t>
            </a:r>
            <a:r>
              <a:rPr lang="pt-BR" baseline="0" dirty="0" smtClean="0"/>
              <a:t> (parte interessada, grupo ou pessoas estratégicas para uma empresa).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Estratégia</a:t>
            </a:r>
            <a:r>
              <a:rPr lang="pt-BR" baseline="0" dirty="0" smtClean="0"/>
              <a:t> = corresponde à direção e ao escopo de uma organização no longo prazo, que obtém vantagem em um ambiente em mudanças através de sua configuração de recursos e competências com o objetivo de atender às expectativas dos </a:t>
            </a:r>
            <a:r>
              <a:rPr lang="pt-BR" baseline="0" dirty="0" err="1" smtClean="0"/>
              <a:t>stakeholders</a:t>
            </a:r>
            <a:r>
              <a:rPr lang="pt-BR" baseline="0" dirty="0" smtClean="0"/>
              <a:t> (parte interessada, grupo ou pessoas estratégicas para uma empresa).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Estratégia</a:t>
            </a:r>
            <a:r>
              <a:rPr lang="pt-BR" baseline="0" dirty="0" smtClean="0"/>
              <a:t> = corresponde à direção e ao escopo de uma organização no longo prazo, que obtém vantagem em um ambiente em mudanças através de sua configuração de recursos e competências com o objetivo de atender às expectativas dos </a:t>
            </a:r>
            <a:r>
              <a:rPr lang="pt-BR" baseline="0" dirty="0" err="1" smtClean="0"/>
              <a:t>stakeholders</a:t>
            </a:r>
            <a:r>
              <a:rPr lang="pt-BR" baseline="0" dirty="0" smtClean="0"/>
              <a:t> (parte interessada, grupo ou pessoas estratégicas para uma empresa).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8361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Estratégia</a:t>
            </a:r>
            <a:r>
              <a:rPr lang="pt-BR" baseline="0" dirty="0" smtClean="0"/>
              <a:t> = corresponde à direção e ao escopo de uma organização no longo prazo, que obtém vantagem em um ambiente em mudanças através de sua configuração de recursos e competências com o objetivo de atender às expectativas dos </a:t>
            </a:r>
            <a:r>
              <a:rPr lang="pt-BR" baseline="0" dirty="0" err="1" smtClean="0"/>
              <a:t>stakeholders</a:t>
            </a:r>
            <a:r>
              <a:rPr lang="pt-BR" baseline="0" dirty="0" smtClean="0"/>
              <a:t> (parte interessada, grupo ou pessoas estratégicas para uma empresa).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b="1" dirty="0" smtClean="0"/>
              <a:t>Dimensão Cultural</a:t>
            </a:r>
          </a:p>
          <a:p>
            <a:endParaRPr lang="pt-BR" altLang="pt-BR" b="1" dirty="0" smtClean="0"/>
          </a:p>
          <a:p>
            <a:r>
              <a:rPr lang="pt-BR" altLang="pt-BR" dirty="0" smtClean="0"/>
              <a:t>A dimensão cultural trata do respeito à diversidade de valores e particularidades das comunidades e povos, e o acompanhamento de seus processos de mudança preservando o senso de identidade.</a:t>
            </a:r>
          </a:p>
          <a:p>
            <a:r>
              <a:rPr lang="pt-BR" altLang="pt-BR" dirty="0" smtClean="0"/>
              <a:t> Ou seja, o Museu como espaço de reflexão, discussão e debates e  promotor da </a:t>
            </a:r>
            <a:r>
              <a:rPr lang="pt-BR" altLang="pt-BR" dirty="0" err="1" smtClean="0"/>
              <a:t>interculturalidade</a:t>
            </a:r>
            <a:r>
              <a:rPr lang="pt-BR" altLang="pt-BR" dirty="0" smtClean="0"/>
              <a:t> e da diversidade cultural e do patrimônio integral.</a:t>
            </a:r>
          </a:p>
          <a:p>
            <a:r>
              <a:rPr lang="pt-BR" altLang="pt-BR" dirty="0" smtClean="0"/>
              <a:t> </a:t>
            </a:r>
          </a:p>
          <a:p>
            <a:endParaRPr lang="pt-BR" altLang="pt-BR" dirty="0" smtClean="0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58D25AF-66E8-450F-A923-656453D5D4D6}" type="slidenum">
              <a:rPr lang="pt-BR" altLang="pt-BR" smtClean="0"/>
              <a:pPr/>
              <a:t>33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9482864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b="1" dirty="0" smtClean="0"/>
              <a:t>Dimensão Social</a:t>
            </a:r>
            <a:r>
              <a:rPr lang="pt-BR" altLang="pt-BR" dirty="0" smtClean="0"/>
              <a:t> </a:t>
            </a:r>
          </a:p>
          <a:p>
            <a:endParaRPr lang="pt-BR" altLang="pt-BR" dirty="0" smtClean="0"/>
          </a:p>
          <a:p>
            <a:r>
              <a:rPr lang="pt-BR" altLang="pt-BR" dirty="0" smtClean="0"/>
              <a:t>A dimensão social da sustentabilidade, </a:t>
            </a:r>
            <a:r>
              <a:rPr lang="pt-BR" altLang="pt-BR" b="1" dirty="0" smtClean="0"/>
              <a:t>aborda a melhoria da qualidade de vida da comunidade, e a contribuição na diminuição das diferenças sociais de maneira universal, democrática e participativa.</a:t>
            </a:r>
          </a:p>
          <a:p>
            <a:r>
              <a:rPr lang="pt-BR" altLang="pt-BR" b="1" dirty="0" smtClean="0"/>
              <a:t>Isso pode ser feito, por exemplo, facilitando  o acesso e a participação, por meio de ações de conscientização, capacitação, investigação, organização e difusão envolvendo as comunidades</a:t>
            </a:r>
          </a:p>
          <a:p>
            <a:endParaRPr lang="pt-BR" altLang="pt-BR" dirty="0" smtClean="0"/>
          </a:p>
        </p:txBody>
      </p:sp>
      <p:sp>
        <p:nvSpPr>
          <p:cNvPr id="368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AABDB02-2F9B-4093-9FCE-D9D7EC202A61}" type="slidenum">
              <a:rPr lang="pt-BR" altLang="pt-BR" smtClean="0"/>
              <a:pPr/>
              <a:t>34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8113663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b="1" dirty="0" smtClean="0"/>
              <a:t>Dimensão Econômica</a:t>
            </a:r>
            <a:endParaRPr lang="pt-BR" altLang="pt-BR" dirty="0" smtClean="0"/>
          </a:p>
          <a:p>
            <a:r>
              <a:rPr lang="pt-BR" altLang="pt-BR" dirty="0" smtClean="0"/>
              <a:t> </a:t>
            </a:r>
          </a:p>
          <a:p>
            <a:r>
              <a:rPr lang="pt-BR" altLang="pt-BR" b="1" dirty="0" smtClean="0"/>
              <a:t>Desenvolver processos de gestão sustentáveis e buscar recursos públicos e privados para o cumprimento da  missão do museu.</a:t>
            </a:r>
          </a:p>
          <a:p>
            <a:endParaRPr lang="pt-BR" altLang="pt-BR" b="1" dirty="0" smtClean="0"/>
          </a:p>
          <a:p>
            <a:r>
              <a:rPr lang="pt-BR" altLang="pt-BR" b="1" dirty="0" smtClean="0"/>
              <a:t>Como por exemplo, a escolha de recursos economicamente eficientes; a implantação de sistemas de monitoramento contra desperdícios; geração de recursos por meio de autofinanciamento como  patrocínios, Associações de Amigos, desoneração de impostos e pela prestação de serviços e vendas de seus produtos; e articulação de parceria com o setor de turismo.</a:t>
            </a:r>
          </a:p>
          <a:p>
            <a:r>
              <a:rPr lang="pt-BR" altLang="pt-BR" dirty="0" smtClean="0"/>
              <a:t> </a:t>
            </a:r>
          </a:p>
          <a:p>
            <a:endParaRPr lang="pt-BR" altLang="pt-BR" dirty="0" smtClean="0"/>
          </a:p>
        </p:txBody>
      </p:sp>
      <p:sp>
        <p:nvSpPr>
          <p:cNvPr id="389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1D2F822-F148-4E5D-A39C-927619B72E34}" type="slidenum">
              <a:rPr lang="pt-BR" altLang="pt-BR" smtClean="0"/>
              <a:pPr/>
              <a:t>35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4249327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b="1" dirty="0" smtClean="0"/>
              <a:t>Dimensão Ambiental</a:t>
            </a:r>
            <a:endParaRPr lang="pt-BR" altLang="pt-BR" dirty="0" smtClean="0"/>
          </a:p>
          <a:p>
            <a:r>
              <a:rPr lang="pt-BR" altLang="pt-BR" dirty="0" smtClean="0"/>
              <a:t> </a:t>
            </a:r>
          </a:p>
          <a:p>
            <a:r>
              <a:rPr lang="pt-BR" altLang="pt-BR" dirty="0" smtClean="0"/>
              <a:t>A dimensão ambiental, </a:t>
            </a:r>
            <a:r>
              <a:rPr lang="pt-BR" altLang="pt-BR" b="1" dirty="0" smtClean="0"/>
              <a:t>para além da conservação das coleções e dos edifícios, busca a redução de resíduos, tendo em vista a preservação dos recursos naturais. </a:t>
            </a:r>
          </a:p>
          <a:p>
            <a:r>
              <a:rPr lang="pt-BR" altLang="pt-BR" b="1" dirty="0" smtClean="0"/>
              <a:t>Por exemplo, o Museu deve preservar e reciclar os materiais das montagens expositivas, integrar os aspectos ambientais nos temas de comunicação; e deve conhecer seu impacto ambiental isolado e integrado ao seu entorno.</a:t>
            </a:r>
          </a:p>
          <a:p>
            <a:r>
              <a:rPr lang="pt-BR" altLang="pt-BR" dirty="0" smtClean="0"/>
              <a:t> </a:t>
            </a:r>
          </a:p>
          <a:p>
            <a:endParaRPr lang="pt-BR" altLang="pt-BR" dirty="0" smtClean="0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24E2AD0-CFAA-4E53-B36A-9E2150568E1B}" type="slidenum">
              <a:rPr lang="pt-BR" altLang="pt-BR" smtClean="0"/>
              <a:pPr/>
              <a:t>36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368139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dirty="0" smtClean="0"/>
              <a:t>Un Museo Sostenible Museo y Comunidad en la Preservación Activa de su Patrimonio – </a:t>
            </a:r>
            <a:r>
              <a:rPr lang="es-ES" dirty="0" err="1" smtClean="0"/>
              <a:t>Geogina</a:t>
            </a:r>
            <a:r>
              <a:rPr lang="es-ES" dirty="0" smtClean="0"/>
              <a:t> de Carli</a:t>
            </a:r>
            <a:endParaRPr lang="pt-BR" altLang="pt-BR" dirty="0" smtClean="0"/>
          </a:p>
          <a:p>
            <a:r>
              <a:rPr lang="pt-BR" altLang="pt-BR" dirty="0" smtClean="0"/>
              <a:t>http://ilam.org/viejo/ILAMDOC/unmuseosostenible.pdf</a:t>
            </a:r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2642C8-FF30-4286-ACBD-CC1CF9123C48}" type="slidenum">
              <a:rPr lang="pt-BR" altLang="pt-BR" smtClean="0">
                <a:solidFill>
                  <a:srgbClr val="000000"/>
                </a:solidFill>
              </a:rPr>
              <a:pPr/>
              <a:t>37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3" name="Espaço Reservado para Data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421082-4A03-47F6-81B6-DE0EE4781FB9}" type="datetime1">
              <a:rPr lang="pt-BR" altLang="pt-BR" smtClean="0">
                <a:solidFill>
                  <a:srgbClr val="000000"/>
                </a:solidFill>
              </a:rPr>
              <a:pPr/>
              <a:t>30/05/2017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4" name="Espaço Reservado para Rodapé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(CES-DDFEM-Ibram/MinC)</a:t>
            </a:r>
          </a:p>
        </p:txBody>
      </p:sp>
      <p:sp>
        <p:nvSpPr>
          <p:cNvPr id="32775" name="Espaço Reservado para Cabeçalho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Apres_9EIAM versão CES-DDFEM </a:t>
            </a:r>
          </a:p>
        </p:txBody>
      </p:sp>
    </p:spTree>
    <p:extLst>
      <p:ext uri="{BB962C8B-B14F-4D97-AF65-F5344CB8AC3E}">
        <p14:creationId xmlns:p14="http://schemas.microsoft.com/office/powerpoint/2010/main" val="4158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2642C8-FF30-4286-ACBD-CC1CF9123C48}" type="slidenum">
              <a:rPr lang="pt-BR" altLang="pt-BR" smtClean="0">
                <a:solidFill>
                  <a:srgbClr val="000000"/>
                </a:solidFill>
              </a:rPr>
              <a:pPr/>
              <a:t>39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3" name="Espaço Reservado para Data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421082-4A03-47F6-81B6-DE0EE4781FB9}" type="datetime1">
              <a:rPr lang="pt-BR" altLang="pt-BR" smtClean="0">
                <a:solidFill>
                  <a:srgbClr val="000000"/>
                </a:solidFill>
              </a:rPr>
              <a:pPr/>
              <a:t>30/05/2017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4" name="Espaço Reservado para Rodapé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(CES-DDFEM-Ibram/MinC)</a:t>
            </a:r>
          </a:p>
        </p:txBody>
      </p:sp>
      <p:sp>
        <p:nvSpPr>
          <p:cNvPr id="32775" name="Espaço Reservado para Cabeçalho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Apres_9EIAM versão CES-DDFEM </a:t>
            </a:r>
          </a:p>
        </p:txBody>
      </p:sp>
    </p:spTree>
    <p:extLst>
      <p:ext uri="{BB962C8B-B14F-4D97-AF65-F5344CB8AC3E}">
        <p14:creationId xmlns:p14="http://schemas.microsoft.com/office/powerpoint/2010/main" val="4158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Marketing, segundo o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 American Marketing </a:t>
            </a:r>
            <a:r>
              <a:rPr lang="pt-BR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Association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 “uma atividade, conjunto de instituições e processos para criar, comunicar, entregar e trocar ofertas que tenham valor para os consumidores, clientes, parceiros e sociedade em geral.”. Por esta definição, infere-se que o Marketing não é uma atividade exclusiva do mercado, entendido como espaço de trocas comerciais. O Marketing surgiu no contexto mercadológico, porém ao longo das últimas décadas ele vem sendo aplicado a outros espaços ou ambientes que realizam outras formas de troca além da comercial. Importante atividade que vai além de comunicar ou ofertar, o Marketing é um instrumento capaz de auxiliar os museus em seu processo de sustentabilidade, como atrair ou fidelizar público, zelar pela imagem positiva, valorar a importância dessas instituições perante a sociedade e possibilitar um contato dialógico delas com os que a cercam.</a:t>
            </a:r>
            <a:r>
              <a:rPr lang="pt-BR" dirty="0" smtClean="0">
                <a:effectLst/>
              </a:rPr>
              <a:t>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https://www.ama.org/AboutAMA/Pages/Definition-of-Marketing.aspx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Último acesso em 24 05 2017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23676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Marketing, segundo o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 American Marketing </a:t>
            </a:r>
            <a:r>
              <a:rPr lang="pt-BR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Association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 “uma atividade, conjunto de instituições e processos para criar, comunicar, entregar e trocar ofertas que tenham valor para os consumidores, clientes, parceiros e sociedade em geral.”. Por esta definição, infere-se que o Marketing não é uma atividade exclusiva do mercado, entendido como espaço de trocas comerciais. O Marketing surgiu no contexto mercadológico, porém ao longo das últimas décadas ele vem sendo aplicado a outros espaços ou ambientes que realizam outras formas de troca além da comercial. Importante atividade que vai além de comunicar ou ofertar, o Marketing é um instrumento capaz de auxiliar os museus em seu processo de sustentabilidade, como atrair ou fidelizar público, zelar pela imagem positiva, valorar a importância dessas instituições perante a sociedade e possibilitar um contato dialógico delas com os que a cercam.</a:t>
            </a:r>
            <a:r>
              <a:rPr lang="pt-BR" dirty="0" smtClean="0">
                <a:effectLst/>
              </a:rPr>
              <a:t>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https://www.ama.org/AboutAMA/Pages/Definition-of-Marketing.aspx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Último acesso em 24 05 2017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35963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O mesmo ocorre com as terminologias de segmentos como Marketing Socialmente Responsável (em detrimento a “marketing para organizações sociais”), Marketing Ambiental (em detrimento a “marketing aplicado ao meio ambiente).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7238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2533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OUTRA DEFINIÇÃO: </a:t>
            </a:r>
            <a:r>
              <a:rPr lang="pt-BR" dirty="0" smtClean="0">
                <a:latin typeface="Franklin Gothic Medium" pitchFamily="34" charset="0"/>
              </a:rPr>
              <a:t>É o processo de identificação das necessidades e desejos do visitante, capaz de proporcionar um conjunto de benefícios que irão satisfazer ou melhorar a experiência da visita.</a:t>
            </a:r>
          </a:p>
          <a:p>
            <a:endParaRPr lang="pt-BR" dirty="0" smtClean="0"/>
          </a:p>
          <a:p>
            <a:r>
              <a:rPr lang="pt-BR" dirty="0" smtClean="0"/>
              <a:t>REDE DE MARKETING E GT DE MARKETING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72381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dirty="0" smtClean="0"/>
              <a:t>VIDEO MARKETING NOS MUSEUS</a:t>
            </a:r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2642C8-FF30-4286-ACBD-CC1CF9123C48}" type="slidenum">
              <a:rPr lang="pt-BR" altLang="pt-BR" smtClean="0">
                <a:solidFill>
                  <a:srgbClr val="000000"/>
                </a:solidFill>
              </a:rPr>
              <a:pPr/>
              <a:t>44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3" name="Espaço Reservado para Data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421082-4A03-47F6-81B6-DE0EE4781FB9}" type="datetime1">
              <a:rPr lang="pt-BR" altLang="pt-BR" smtClean="0">
                <a:solidFill>
                  <a:srgbClr val="000000"/>
                </a:solidFill>
              </a:rPr>
              <a:pPr/>
              <a:t>30/05/2017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4" name="Espaço Reservado para Rodapé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(CES-DDFEM-Ibram/MinC)</a:t>
            </a:r>
          </a:p>
        </p:txBody>
      </p:sp>
      <p:sp>
        <p:nvSpPr>
          <p:cNvPr id="32775" name="Espaço Reservado para Cabeçalho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Apres_9EIAM versão CES-DDFEM </a:t>
            </a:r>
          </a:p>
        </p:txBody>
      </p:sp>
    </p:spTree>
    <p:extLst>
      <p:ext uri="{BB962C8B-B14F-4D97-AF65-F5344CB8AC3E}">
        <p14:creationId xmlns:p14="http://schemas.microsoft.com/office/powerpoint/2010/main" val="4158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2642C8-FF30-4286-ACBD-CC1CF9123C48}" type="slidenum">
              <a:rPr lang="pt-BR" altLang="pt-BR" smtClean="0">
                <a:solidFill>
                  <a:srgbClr val="000000"/>
                </a:solidFill>
              </a:rPr>
              <a:pPr/>
              <a:t>45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3" name="Espaço Reservado para Data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421082-4A03-47F6-81B6-DE0EE4781FB9}" type="datetime1">
              <a:rPr lang="pt-BR" altLang="pt-BR" smtClean="0">
                <a:solidFill>
                  <a:srgbClr val="000000"/>
                </a:solidFill>
              </a:rPr>
              <a:pPr/>
              <a:t>30/05/2017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4" name="Espaço Reservado para Rodapé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(CES-DDFEM-Ibram/MinC)</a:t>
            </a:r>
          </a:p>
        </p:txBody>
      </p:sp>
      <p:sp>
        <p:nvSpPr>
          <p:cNvPr id="32775" name="Espaço Reservado para Cabeçalho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Apres_9EIAM versão CES-DDFEM </a:t>
            </a:r>
          </a:p>
        </p:txBody>
      </p:sp>
    </p:spTree>
    <p:extLst>
      <p:ext uri="{BB962C8B-B14F-4D97-AF65-F5344CB8AC3E}">
        <p14:creationId xmlns:p14="http://schemas.microsoft.com/office/powerpoint/2010/main" val="4158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Estratégia</a:t>
            </a:r>
            <a:r>
              <a:rPr lang="pt-BR" baseline="0" dirty="0" smtClean="0"/>
              <a:t> = corresponde à direção e ao escopo de uma organização no longo prazo, que obtém vantagem em um ambiente em mudanças através de sua configuração de recursos e competências com o objetivo de atender às expectativas dos </a:t>
            </a:r>
            <a:r>
              <a:rPr lang="pt-BR" baseline="0" dirty="0" err="1" smtClean="0"/>
              <a:t>stakeholders</a:t>
            </a:r>
            <a:r>
              <a:rPr lang="pt-BR" baseline="0" dirty="0" smtClean="0"/>
              <a:t> (parte interessada, grupo ou pessoas estratégicas para uma empresa).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Estratégia</a:t>
            </a:r>
            <a:r>
              <a:rPr lang="pt-BR" baseline="0" dirty="0" smtClean="0"/>
              <a:t> = corresponde à direção e ao escopo de uma organização no longo prazo, que obtém vantagem em um ambiente em mudanças através de sua configuração de recursos e competências com o objetivo de atender às expectativas dos </a:t>
            </a:r>
            <a:r>
              <a:rPr lang="pt-BR" baseline="0" dirty="0" err="1" smtClean="0"/>
              <a:t>stakeholders</a:t>
            </a:r>
            <a:r>
              <a:rPr lang="pt-BR" baseline="0" dirty="0" smtClean="0"/>
              <a:t> (parte interessada, grupo ou pessoas estratégicas para uma empresa).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2642C8-FF30-4286-ACBD-CC1CF9123C48}" type="slidenum">
              <a:rPr lang="pt-BR" altLang="pt-BR" smtClean="0">
                <a:solidFill>
                  <a:srgbClr val="000000"/>
                </a:solidFill>
              </a:rPr>
              <a:pPr/>
              <a:t>49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3" name="Espaço Reservado para Data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421082-4A03-47F6-81B6-DE0EE4781FB9}" type="datetime1">
              <a:rPr lang="pt-BR" altLang="pt-BR" smtClean="0">
                <a:solidFill>
                  <a:srgbClr val="000000"/>
                </a:solidFill>
              </a:rPr>
              <a:pPr/>
              <a:t>30/05/2017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4" name="Espaço Reservado para Rodapé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(CES-DDFEM-Ibram/MinC)</a:t>
            </a:r>
          </a:p>
        </p:txBody>
      </p:sp>
      <p:sp>
        <p:nvSpPr>
          <p:cNvPr id="32775" name="Espaço Reservado para Cabeçalho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Apres_9EIAM versão CES-DDFEM </a:t>
            </a:r>
          </a:p>
        </p:txBody>
      </p:sp>
    </p:spTree>
    <p:extLst>
      <p:ext uri="{BB962C8B-B14F-4D97-AF65-F5344CB8AC3E}">
        <p14:creationId xmlns:p14="http://schemas.microsoft.com/office/powerpoint/2010/main" val="4158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2642C8-FF30-4286-ACBD-CC1CF9123C48}" type="slidenum">
              <a:rPr lang="pt-BR" altLang="pt-BR" smtClean="0">
                <a:solidFill>
                  <a:srgbClr val="000000"/>
                </a:solidFill>
              </a:rPr>
              <a:pPr/>
              <a:t>50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3" name="Espaço Reservado para Data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421082-4A03-47F6-81B6-DE0EE4781FB9}" type="datetime1">
              <a:rPr lang="pt-BR" altLang="pt-BR" smtClean="0">
                <a:solidFill>
                  <a:srgbClr val="000000"/>
                </a:solidFill>
              </a:rPr>
              <a:pPr/>
              <a:t>30/05/2017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4" name="Espaço Reservado para Rodapé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(CES-DDFEM-Ibram/MinC)</a:t>
            </a:r>
          </a:p>
        </p:txBody>
      </p:sp>
      <p:sp>
        <p:nvSpPr>
          <p:cNvPr id="32775" name="Espaço Reservado para Cabeçalho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Apres_9EIAM versão CES-DDFEM </a:t>
            </a:r>
          </a:p>
        </p:txBody>
      </p:sp>
    </p:spTree>
    <p:extLst>
      <p:ext uri="{BB962C8B-B14F-4D97-AF65-F5344CB8AC3E}">
        <p14:creationId xmlns:p14="http://schemas.microsoft.com/office/powerpoint/2010/main" val="4158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2642C8-FF30-4286-ACBD-CC1CF9123C48}" type="slidenum">
              <a:rPr lang="pt-BR" altLang="pt-BR" smtClean="0">
                <a:solidFill>
                  <a:srgbClr val="000000"/>
                </a:solidFill>
              </a:rPr>
              <a:pPr/>
              <a:t>51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3" name="Espaço Reservado para Data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421082-4A03-47F6-81B6-DE0EE4781FB9}" type="datetime1">
              <a:rPr lang="pt-BR" altLang="pt-BR" smtClean="0">
                <a:solidFill>
                  <a:srgbClr val="000000"/>
                </a:solidFill>
              </a:rPr>
              <a:pPr/>
              <a:t>30/05/2017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4" name="Espaço Reservado para Rodapé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(CES-DDFEM-Ibram/MinC)</a:t>
            </a:r>
          </a:p>
        </p:txBody>
      </p:sp>
      <p:sp>
        <p:nvSpPr>
          <p:cNvPr id="32775" name="Espaço Reservado para Cabeçalho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Apres_9EIAM versão CES-DDFEM </a:t>
            </a:r>
          </a:p>
        </p:txBody>
      </p:sp>
    </p:spTree>
    <p:extLst>
      <p:ext uri="{BB962C8B-B14F-4D97-AF65-F5344CB8AC3E}">
        <p14:creationId xmlns:p14="http://schemas.microsoft.com/office/powerpoint/2010/main" val="4158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2642C8-FF30-4286-ACBD-CC1CF9123C48}" type="slidenum">
              <a:rPr lang="pt-BR" altLang="pt-BR" smtClean="0">
                <a:solidFill>
                  <a:srgbClr val="000000"/>
                </a:solidFill>
              </a:rPr>
              <a:pPr/>
              <a:t>52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3" name="Espaço Reservado para Data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421082-4A03-47F6-81B6-DE0EE4781FB9}" type="datetime1">
              <a:rPr lang="pt-BR" altLang="pt-BR" smtClean="0">
                <a:solidFill>
                  <a:srgbClr val="000000"/>
                </a:solidFill>
              </a:rPr>
              <a:pPr/>
              <a:t>30/05/2017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4" name="Espaço Reservado para Rodapé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(CES-DDFEM-Ibram/MinC)</a:t>
            </a:r>
          </a:p>
        </p:txBody>
      </p:sp>
      <p:sp>
        <p:nvSpPr>
          <p:cNvPr id="32775" name="Espaço Reservado para Cabeçalho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Apres_9EIAM versão CES-DDFEM </a:t>
            </a:r>
          </a:p>
        </p:txBody>
      </p:sp>
    </p:spTree>
    <p:extLst>
      <p:ext uri="{BB962C8B-B14F-4D97-AF65-F5344CB8AC3E}">
        <p14:creationId xmlns:p14="http://schemas.microsoft.com/office/powerpoint/2010/main" val="4158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2642C8-FF30-4286-ACBD-CC1CF9123C48}" type="slidenum">
              <a:rPr lang="pt-BR" altLang="pt-BR" smtClean="0">
                <a:solidFill>
                  <a:srgbClr val="000000"/>
                </a:solidFill>
              </a:rPr>
              <a:pPr/>
              <a:t>53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3" name="Espaço Reservado para Data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421082-4A03-47F6-81B6-DE0EE4781FB9}" type="datetime1">
              <a:rPr lang="pt-BR" altLang="pt-BR" smtClean="0">
                <a:solidFill>
                  <a:srgbClr val="000000"/>
                </a:solidFill>
              </a:rPr>
              <a:pPr/>
              <a:t>30/05/2017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4" name="Espaço Reservado para Rodapé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(CES-DDFEM-Ibram/MinC)</a:t>
            </a:r>
          </a:p>
        </p:txBody>
      </p:sp>
      <p:sp>
        <p:nvSpPr>
          <p:cNvPr id="32775" name="Espaço Reservado para Cabeçalho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Apres_9EIAM versão CES-DDFEM </a:t>
            </a:r>
          </a:p>
        </p:txBody>
      </p:sp>
    </p:spTree>
    <p:extLst>
      <p:ext uri="{BB962C8B-B14F-4D97-AF65-F5344CB8AC3E}">
        <p14:creationId xmlns:p14="http://schemas.microsoft.com/office/powerpoint/2010/main" val="4158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2642C8-FF30-4286-ACBD-CC1CF9123C48}" type="slidenum">
              <a:rPr lang="pt-BR" altLang="pt-BR" smtClean="0">
                <a:solidFill>
                  <a:srgbClr val="000000"/>
                </a:solidFill>
              </a:rPr>
              <a:pPr/>
              <a:t>54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3" name="Espaço Reservado para Data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421082-4A03-47F6-81B6-DE0EE4781FB9}" type="datetime1">
              <a:rPr lang="pt-BR" altLang="pt-BR" smtClean="0">
                <a:solidFill>
                  <a:srgbClr val="000000"/>
                </a:solidFill>
              </a:rPr>
              <a:pPr/>
              <a:t>30/05/2017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4" name="Espaço Reservado para Rodapé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(CES-DDFEM-Ibram/MinC)</a:t>
            </a:r>
          </a:p>
        </p:txBody>
      </p:sp>
      <p:sp>
        <p:nvSpPr>
          <p:cNvPr id="32775" name="Espaço Reservado para Cabeçalho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Apres_9EIAM versão CES-DDFEM </a:t>
            </a:r>
          </a:p>
        </p:txBody>
      </p:sp>
    </p:spTree>
    <p:extLst>
      <p:ext uri="{BB962C8B-B14F-4D97-AF65-F5344CB8AC3E}">
        <p14:creationId xmlns:p14="http://schemas.microsoft.com/office/powerpoint/2010/main" val="4158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2642C8-FF30-4286-ACBD-CC1CF9123C48}" type="slidenum">
              <a:rPr lang="pt-BR" altLang="pt-BR" smtClean="0">
                <a:solidFill>
                  <a:srgbClr val="000000"/>
                </a:solidFill>
              </a:rPr>
              <a:pPr/>
              <a:t>55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3" name="Espaço Reservado para Data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421082-4A03-47F6-81B6-DE0EE4781FB9}" type="datetime1">
              <a:rPr lang="pt-BR" altLang="pt-BR" smtClean="0">
                <a:solidFill>
                  <a:srgbClr val="000000"/>
                </a:solidFill>
              </a:rPr>
              <a:pPr/>
              <a:t>30/05/2017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4" name="Espaço Reservado para Rodapé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(CES-DDFEM-Ibram/MinC)</a:t>
            </a:r>
          </a:p>
        </p:txBody>
      </p:sp>
      <p:sp>
        <p:nvSpPr>
          <p:cNvPr id="32775" name="Espaço Reservado para Cabeçalho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Apres_9EIAM versão CES-DDFEM </a:t>
            </a:r>
          </a:p>
        </p:txBody>
      </p:sp>
    </p:spTree>
    <p:extLst>
      <p:ext uri="{BB962C8B-B14F-4D97-AF65-F5344CB8AC3E}">
        <p14:creationId xmlns:p14="http://schemas.microsoft.com/office/powerpoint/2010/main" val="4158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2642C8-FF30-4286-ACBD-CC1CF9123C48}" type="slidenum">
              <a:rPr lang="pt-BR" altLang="pt-BR" smtClean="0">
                <a:solidFill>
                  <a:srgbClr val="000000"/>
                </a:solidFill>
              </a:rPr>
              <a:pPr/>
              <a:t>56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3" name="Espaço Reservado para Data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421082-4A03-47F6-81B6-DE0EE4781FB9}" type="datetime1">
              <a:rPr lang="pt-BR" altLang="pt-BR" smtClean="0">
                <a:solidFill>
                  <a:srgbClr val="000000"/>
                </a:solidFill>
              </a:rPr>
              <a:pPr/>
              <a:t>30/05/2017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4" name="Espaço Reservado para Rodapé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(CES-DDFEM-Ibram/MinC)</a:t>
            </a:r>
          </a:p>
        </p:txBody>
      </p:sp>
      <p:sp>
        <p:nvSpPr>
          <p:cNvPr id="32775" name="Espaço Reservado para Cabeçalho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Apres_9EIAM versão CES-DDFEM </a:t>
            </a:r>
          </a:p>
        </p:txBody>
      </p:sp>
    </p:spTree>
    <p:extLst>
      <p:ext uri="{BB962C8B-B14F-4D97-AF65-F5344CB8AC3E}">
        <p14:creationId xmlns:p14="http://schemas.microsoft.com/office/powerpoint/2010/main" val="4158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2642C8-FF30-4286-ACBD-CC1CF9123C48}" type="slidenum">
              <a:rPr lang="pt-BR" altLang="pt-BR" smtClean="0">
                <a:solidFill>
                  <a:srgbClr val="000000"/>
                </a:solidFill>
              </a:rPr>
              <a:pPr/>
              <a:t>57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3" name="Espaço Reservado para Data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421082-4A03-47F6-81B6-DE0EE4781FB9}" type="datetime1">
              <a:rPr lang="pt-BR" altLang="pt-BR" smtClean="0">
                <a:solidFill>
                  <a:srgbClr val="000000"/>
                </a:solidFill>
              </a:rPr>
              <a:pPr/>
              <a:t>30/05/2017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4" name="Espaço Reservado para Rodapé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(CES-DDFEM-Ibram/MinC)</a:t>
            </a:r>
          </a:p>
        </p:txBody>
      </p:sp>
      <p:sp>
        <p:nvSpPr>
          <p:cNvPr id="32775" name="Espaço Reservado para Cabeçalho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Apres_9EIAM versão CES-DDFEM </a:t>
            </a:r>
          </a:p>
        </p:txBody>
      </p:sp>
    </p:spTree>
    <p:extLst>
      <p:ext uri="{BB962C8B-B14F-4D97-AF65-F5344CB8AC3E}">
        <p14:creationId xmlns:p14="http://schemas.microsoft.com/office/powerpoint/2010/main" val="4158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PT" dirty="0" smtClean="0"/>
              <a:t>O bom desempenho do colaborador depende, entre outros fatores, da compreensão que ele tenha do seu papel no dia a dia. Uma tarefa do gestor do museu será levar ao conhecimento da equipe a missão, a visão e os valores da instituição, assim como envolvê-la na revisão do Plano Museológico da organização. </a:t>
            </a:r>
            <a:endParaRPr lang="pt-BR" altLang="pt-BR" dirty="0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2642C8-FF30-4286-ACBD-CC1CF9123C48}" type="slidenum">
              <a:rPr lang="pt-BR" altLang="pt-BR" smtClean="0">
                <a:solidFill>
                  <a:srgbClr val="000000"/>
                </a:solidFill>
              </a:rPr>
              <a:pPr/>
              <a:t>58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3" name="Espaço Reservado para Data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421082-4A03-47F6-81B6-DE0EE4781FB9}" type="datetime1">
              <a:rPr lang="pt-BR" altLang="pt-BR" smtClean="0">
                <a:solidFill>
                  <a:srgbClr val="000000"/>
                </a:solidFill>
              </a:rPr>
              <a:pPr/>
              <a:t>30/05/2017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4" name="Espaço Reservado para Rodapé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(CES-DDFEM-Ibram/MinC)</a:t>
            </a:r>
          </a:p>
        </p:txBody>
      </p:sp>
      <p:sp>
        <p:nvSpPr>
          <p:cNvPr id="32775" name="Espaço Reservado para Cabeçalho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Apres_9EIAM versão CES-DDFEM </a:t>
            </a:r>
          </a:p>
        </p:txBody>
      </p:sp>
    </p:spTree>
    <p:extLst>
      <p:ext uri="{BB962C8B-B14F-4D97-AF65-F5344CB8AC3E}">
        <p14:creationId xmlns:p14="http://schemas.microsoft.com/office/powerpoint/2010/main" val="4158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VIDEO DO MINC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1" dirty="0" smtClean="0"/>
              <a:t>Objetivo – que haja um equilíbrio entre oferta e demanda</a:t>
            </a:r>
            <a:endParaRPr lang="pt-BR" b="1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próximo domingo, 28 de maio, acontecerá no Cine Teatro Museu Imperial, às 11h, "O Sarau Café e Música no Museu" , que chega a sua VII edição contando com a apresentação especial da "Modinha que não sai de Moda". Estes eventos visão a formação de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platéia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aperfeiçoamento dos alunos da Escola de Música da UCP, que além da vivência no palco assistem músicos profissionais atuando, encerrando o evento.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Noite dos Museus de POA/RS</a:t>
            </a:r>
          </a:p>
          <a:p>
            <a:r>
              <a:rPr lang="pt-BR" dirty="0" smtClean="0"/>
              <a:t>http://noitedosmuseus.com.br/site/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59733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http://g1.globo.com/rs/rio-grande-do-sul/noticia/noite-dos-museus-leva-milhares-de-visitantes-a-museus-e-espacos-culturais-de-porto-alegre.ghtml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6548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https://www.youtube.com/watch?v=278QfV2Zqvw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906835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Diretor Sérgio Rodrigo Reis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Pesquisa com visitantes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Levantamento sobre como ficou sabendo do museu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que motivou a visita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Aumento de faturamento de 70% dos comerciantes locais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Aumento da permanência dos turistas no local – 40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3 a 4 horas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Sinalização na cidade como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patrimonio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mundial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76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Explicar o por quê do destaque para</a:t>
            </a:r>
            <a:r>
              <a:rPr lang="pt-BR" baseline="0" dirty="0" smtClean="0"/>
              <a:t> o setor público (complexidade em razão da legislação). Setor privado, contratos (código civil).</a:t>
            </a:r>
            <a:endParaRPr lang="pt-BR" dirty="0" smtClean="0"/>
          </a:p>
          <a:p>
            <a:r>
              <a:rPr lang="pt-BR" dirty="0" smtClean="0"/>
              <a:t>http://www.agu.gov.br/page/download/index/id/27256278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030124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pt-BR" smtClean="0"/>
              <a:t>principal avanço a criação de um </a:t>
            </a:r>
            <a:r>
              <a:rPr lang="en-US" altLang="pt-BR" b="1" smtClean="0"/>
              <a:t>regime jurídico próprio para as parcerias entre as organizações da sociedade civil e o Estado</a:t>
            </a:r>
            <a:r>
              <a:rPr lang="en-US" altLang="pt-BR" smtClean="0"/>
              <a:t>. São instituídos o </a:t>
            </a:r>
            <a:r>
              <a:rPr lang="en-US" altLang="pt-BR" b="1" smtClean="0"/>
              <a:t>Termo de Fomento e o Termo de Colaboração</a:t>
            </a:r>
            <a:r>
              <a:rPr lang="en-US" altLang="pt-BR" smtClean="0"/>
              <a:t>, instrumentos que reconhecem de forma inovadora duas dimensões distintas do relacionamento entre as organizações e o poder público. Estes termos </a:t>
            </a:r>
            <a:r>
              <a:rPr lang="en-US" altLang="pt-BR" b="1" smtClean="0"/>
              <a:t>substituem os convênios, que passam a ser utilizados para a relação entre entes públicos para os quais eles foram criados</a:t>
            </a:r>
            <a:r>
              <a:rPr lang="en-US" altLang="pt-BR" smtClean="0"/>
              <a:t>. Na prática, os convênios continuarão existindo na relação entre o governo federal, estados e municípios. Por previsão constitucional, os convênios podem ainda ser celebrados com entidades filantrópicas e sem fins lucrativos, na area da saúde. Também é instituído o Acordo de Cooperação para as parcerias realizadas sem transferência de recursos. A nova lei afasta expressamente a aplicação da Lei 8.666/1993 para as relações de parceria da administração pública com as OSCs, uma vez que agora há lei própria.</a:t>
            </a:r>
            <a:endParaRPr lang="pt-BR" altLang="pt-BR" smtClean="0"/>
          </a:p>
          <a:p>
            <a:pPr>
              <a:spcBef>
                <a:spcPct val="0"/>
              </a:spcBef>
            </a:pPr>
            <a:endParaRPr lang="pt-BR" altLang="pt-BR" smtClean="0"/>
          </a:p>
          <a:p>
            <a:pPr>
              <a:spcBef>
                <a:spcPct val="0"/>
              </a:spcBef>
            </a:pPr>
            <a:r>
              <a:rPr lang="pt-BR" altLang="pt-BR" smtClean="0"/>
              <a:t>http://portal.convenios.gov.br/images/docs/MROSC/Publicacoes_SG_PR/LIVRETO_MROSC_WEB.pdf</a:t>
            </a:r>
          </a:p>
        </p:txBody>
      </p:sp>
      <p:sp>
        <p:nvSpPr>
          <p:cNvPr id="5222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76CF563-ED4D-4466-B56E-F7149EDA81E9}" type="slidenum">
              <a:rPr lang="pt-BR" altLang="pt-BR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78</a:t>
            </a:fld>
            <a:endParaRPr lang="pt-BR" altLang="pt-BR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28" name="Espaço Reservado para Data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D68C4E0-D037-4D44-81CF-7BF826CD8E3B}" type="datetime1">
              <a:rPr lang="pt-BR" altLang="pt-BR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30/05/2017</a:t>
            </a:fld>
            <a:endParaRPr lang="pt-BR" altLang="pt-BR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29" name="Espaço Reservado para Rodapé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(CES-DDFEM-Ibram/MinC)</a:t>
            </a:r>
          </a:p>
        </p:txBody>
      </p:sp>
      <p:sp>
        <p:nvSpPr>
          <p:cNvPr id="52230" name="Espaço Reservado para Cabeçalho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Apres_9EIAM versão CES-DDFEM </a:t>
            </a:r>
          </a:p>
        </p:txBody>
      </p:sp>
    </p:spTree>
    <p:extLst>
      <p:ext uri="{BB962C8B-B14F-4D97-AF65-F5344CB8AC3E}">
        <p14:creationId xmlns:p14="http://schemas.microsoft.com/office/powerpoint/2010/main" val="112069163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pt-BR" b="1" smtClean="0"/>
              <a:t>Mais planejamento</a:t>
            </a:r>
          </a:p>
          <a:p>
            <a:pPr>
              <a:spcBef>
                <a:spcPct val="0"/>
              </a:spcBef>
            </a:pPr>
            <a:r>
              <a:rPr lang="en-US" altLang="pt-BR" smtClean="0"/>
              <a:t>Para que possa implementar ações, programas e políticas públicas conjuntamente com organizações da sociedade civil, </a:t>
            </a:r>
            <a:r>
              <a:rPr lang="en-US" altLang="pt-BR" b="1" smtClean="0"/>
              <a:t>a administração pública deverá prever, anualmente, os valores que serão gastos por meio de parcerias</a:t>
            </a:r>
            <a:r>
              <a:rPr lang="en-US" altLang="pt-BR" smtClean="0"/>
              <a:t>. Também deverá estar preparada para </a:t>
            </a:r>
            <a:r>
              <a:rPr lang="en-US" altLang="pt-BR" b="1" smtClean="0"/>
              <a:t>cumprir os prazos previstos de análise da prestação de contas </a:t>
            </a:r>
            <a:r>
              <a:rPr lang="en-US" altLang="pt-BR" smtClean="0"/>
              <a:t>(150 dias após o recebimento, prorrogável justificadamente por igual período), evitando que os documentos se acumulem e, com isso, atrasem a boa conclusão das parcerias.</a:t>
            </a:r>
          </a:p>
          <a:p>
            <a:pPr>
              <a:spcBef>
                <a:spcPct val="0"/>
              </a:spcBef>
            </a:pPr>
            <a:endParaRPr lang="en-US" altLang="pt-BR" b="1" smtClean="0"/>
          </a:p>
          <a:p>
            <a:pPr>
              <a:spcBef>
                <a:spcPct val="0"/>
              </a:spcBef>
            </a:pPr>
            <a:r>
              <a:rPr lang="en-US" altLang="pt-BR" b="1" smtClean="0"/>
              <a:t>Capacidade técnica e operacional do órgão público</a:t>
            </a:r>
          </a:p>
          <a:p>
            <a:pPr>
              <a:spcBef>
                <a:spcPct val="0"/>
              </a:spcBef>
            </a:pPr>
            <a:r>
              <a:rPr lang="en-US" altLang="pt-BR" smtClean="0"/>
              <a:t>O órgão ou a entidade da </a:t>
            </a:r>
            <a:r>
              <a:rPr lang="en-US" altLang="pt-BR" b="1" smtClean="0"/>
              <a:t>administração pública também deverá considerar a sua capacidade</a:t>
            </a:r>
            <a:r>
              <a:rPr lang="en-US" altLang="pt-BR" smtClean="0"/>
              <a:t> </a:t>
            </a:r>
            <a:r>
              <a:rPr lang="en-US" altLang="pt-BR" b="1" smtClean="0"/>
              <a:t>operacional, tanto em relação aos recursos humanos quanto aos recursos materiais e tecnológicos, antes de dar início a um processo de seleção de organizações da sociedade civil.</a:t>
            </a:r>
          </a:p>
          <a:p>
            <a:pPr>
              <a:spcBef>
                <a:spcPct val="0"/>
              </a:spcBef>
            </a:pPr>
            <a:r>
              <a:rPr lang="en-US" altLang="pt-BR" smtClean="0"/>
              <a:t>Além disso, </a:t>
            </a:r>
            <a:r>
              <a:rPr lang="en-US" altLang="pt-BR" b="1" smtClean="0"/>
              <a:t>deverá promover a capacitação dos gestores</a:t>
            </a:r>
            <a:r>
              <a:rPr lang="en-US" altLang="pt-BR" smtClean="0"/>
              <a:t>, assegurando que adquiram conhecimentos técnicos e disponham de infraestrutura operacional para o acompanhamento das parcerias e a análise das prestações de contas.</a:t>
            </a:r>
          </a:p>
          <a:p>
            <a:pPr>
              <a:spcBef>
                <a:spcPct val="0"/>
              </a:spcBef>
            </a:pPr>
            <a:endParaRPr lang="en-US" altLang="pt-BR" smtClean="0"/>
          </a:p>
          <a:p>
            <a:pPr>
              <a:spcBef>
                <a:spcPct val="0"/>
              </a:spcBef>
            </a:pPr>
            <a:r>
              <a:rPr lang="en-US" altLang="pt-BR" b="1" smtClean="0"/>
              <a:t>Obrigatoriedade de realizar chamamento público</a:t>
            </a:r>
          </a:p>
          <a:p>
            <a:pPr>
              <a:spcBef>
                <a:spcPct val="0"/>
              </a:spcBef>
            </a:pPr>
            <a:r>
              <a:rPr lang="en-US" altLang="pt-BR" b="1" smtClean="0"/>
              <a:t>O chamamento público passa a ser um instrumento obrigatório, adotado por todos os entes federados, no processo de seleção das OSCs. A lei prevê alguns casos de dispensa e de inexigibilidade do chamamen- to público. A transparência ativa passa a ser essencial nos atos referentes às parcerias.</a:t>
            </a:r>
          </a:p>
          <a:p>
            <a:pPr>
              <a:spcBef>
                <a:spcPct val="0"/>
              </a:spcBef>
            </a:pPr>
            <a:r>
              <a:rPr lang="pt-BR" altLang="pt-BR" b="1" smtClean="0"/>
              <a:t>Leia sobre na Lei no 13.019, de 2014: Arts. 23, 24, 29, 30, 31 e 32.</a:t>
            </a:r>
            <a:endParaRPr lang="en-US" altLang="pt-BR" b="1" smtClean="0"/>
          </a:p>
          <a:p>
            <a:pPr>
              <a:spcBef>
                <a:spcPct val="0"/>
              </a:spcBef>
            </a:pPr>
            <a:endParaRPr lang="en-US" altLang="pt-BR" smtClean="0"/>
          </a:p>
          <a:p>
            <a:pPr>
              <a:spcBef>
                <a:spcPct val="0"/>
              </a:spcBef>
            </a:pPr>
            <a:r>
              <a:rPr lang="en-US" altLang="pt-BR" smtClean="0"/>
              <a:t>A exceção ao chamamento público se dá nas seguintes hipóteses:</a:t>
            </a:r>
          </a:p>
          <a:p>
            <a:pPr>
              <a:spcBef>
                <a:spcPct val="0"/>
              </a:spcBef>
            </a:pPr>
            <a:r>
              <a:rPr lang="en-US" altLang="pt-BR" b="1" smtClean="0"/>
              <a:t>• Dispensa</a:t>
            </a:r>
          </a:p>
          <a:p>
            <a:pPr>
              <a:spcBef>
                <a:spcPct val="0"/>
              </a:spcBef>
            </a:pPr>
            <a:r>
              <a:rPr lang="en-US" altLang="pt-BR" b="1" smtClean="0"/>
              <a:t>• Casos de inexigibilidade</a:t>
            </a:r>
            <a:endParaRPr lang="pt-BR" altLang="pt-BR" b="1" smtClean="0"/>
          </a:p>
          <a:p>
            <a:pPr>
              <a:spcBef>
                <a:spcPct val="0"/>
              </a:spcBef>
            </a:pPr>
            <a:r>
              <a:rPr lang="en-US" altLang="pt-BR" b="1" smtClean="0"/>
              <a:t>•Emendas Parlamentares</a:t>
            </a:r>
          </a:p>
          <a:p>
            <a:pPr>
              <a:spcBef>
                <a:spcPct val="0"/>
              </a:spcBef>
            </a:pPr>
            <a:endParaRPr lang="en-US" altLang="pt-BR" b="1" smtClean="0"/>
          </a:p>
          <a:p>
            <a:pPr>
              <a:spcBef>
                <a:spcPct val="0"/>
              </a:spcBef>
            </a:pPr>
            <a:endParaRPr lang="en-US" altLang="pt-BR" b="1" smtClean="0"/>
          </a:p>
          <a:p>
            <a:pPr>
              <a:spcBef>
                <a:spcPct val="0"/>
              </a:spcBef>
            </a:pPr>
            <a:r>
              <a:rPr lang="en-US" altLang="pt-BR" b="1" smtClean="0"/>
              <a:t>Transparência ativa</a:t>
            </a:r>
          </a:p>
          <a:p>
            <a:pPr>
              <a:spcBef>
                <a:spcPct val="0"/>
              </a:spcBef>
            </a:pPr>
            <a:r>
              <a:rPr lang="en-US" altLang="pt-BR" smtClean="0"/>
              <a:t>A administração pública deverá manter, em seu site oficial na internet, a relação das parcerias celebradas com OSCs e dos respectivos planos de trabalho.</a:t>
            </a:r>
          </a:p>
          <a:p>
            <a:pPr>
              <a:spcBef>
                <a:spcPct val="0"/>
              </a:spcBef>
            </a:pPr>
            <a:endParaRPr lang="en-US" altLang="pt-BR" b="1" smtClean="0"/>
          </a:p>
          <a:p>
            <a:pPr>
              <a:spcBef>
                <a:spcPct val="0"/>
              </a:spcBef>
            </a:pPr>
            <a:endParaRPr lang="en-US" altLang="pt-BR" b="1" smtClean="0"/>
          </a:p>
          <a:p>
            <a:pPr>
              <a:spcBef>
                <a:spcPct val="0"/>
              </a:spcBef>
            </a:pPr>
            <a:r>
              <a:rPr lang="en-US" altLang="pt-BR" b="1" smtClean="0"/>
              <a:t>Formação e capacitação</a:t>
            </a:r>
          </a:p>
          <a:p>
            <a:pPr>
              <a:spcBef>
                <a:spcPct val="0"/>
              </a:spcBef>
            </a:pPr>
            <a:r>
              <a:rPr lang="en-US" altLang="pt-BR" smtClean="0"/>
              <a:t>[…] a lei prevê que o governo federal promova programas de capacitação em coordenação com os estados, municípios e Distrito Federal e com as próprias organizações da sociedade civil interessadas.</a:t>
            </a:r>
          </a:p>
          <a:p>
            <a:pPr>
              <a:spcBef>
                <a:spcPct val="0"/>
              </a:spcBef>
            </a:pPr>
            <a:r>
              <a:rPr lang="en-US" altLang="pt-BR" smtClean="0"/>
              <a:t>Os programas de capacitação poderão ser desenvolvidos por órgãos e entidades públicas, instituições de ensino, escolas de governo e organizações da sociedade civil, priorizando formação conjunta de gestores e servidores públicos, representantes de OSCs e membros de conselhos, comissões e comitês de políticas públicas e de direitos.</a:t>
            </a:r>
          </a:p>
          <a:p>
            <a:pPr>
              <a:spcBef>
                <a:spcPct val="0"/>
              </a:spcBef>
            </a:pPr>
            <a:endParaRPr lang="en-US" altLang="pt-BR" smtClean="0"/>
          </a:p>
          <a:p>
            <a:pPr>
              <a:spcBef>
                <a:spcPct val="0"/>
              </a:spcBef>
            </a:pPr>
            <a:endParaRPr lang="en-US" altLang="pt-BR" smtClean="0"/>
          </a:p>
          <a:p>
            <a:pPr>
              <a:spcBef>
                <a:spcPct val="0"/>
              </a:spcBef>
            </a:pPr>
            <a:r>
              <a:rPr lang="en-US" altLang="pt-BR" b="1" smtClean="0"/>
              <a:t>Comunicação pública</a:t>
            </a:r>
          </a:p>
          <a:p>
            <a:pPr>
              <a:spcBef>
                <a:spcPct val="0"/>
              </a:spcBef>
            </a:pPr>
            <a:r>
              <a:rPr lang="en-US" altLang="pt-BR" smtClean="0"/>
              <a:t>A Lei 13.019/2014 </a:t>
            </a:r>
            <a:r>
              <a:rPr lang="en-US" altLang="pt-BR" b="1" smtClean="0"/>
              <a:t>convida os meios públicos de comunicação a fazer parte dessa nova arquitetura jurídica e institucional da relação entre organizações da sociedade civil e Estado. Para tanto, determina que tais meios poderão divulgar campanhas publicitárias e programações desenvolvidas por OSCs em parceria com a administração pública.</a:t>
            </a:r>
          </a:p>
          <a:p>
            <a:pPr>
              <a:spcBef>
                <a:spcPct val="0"/>
              </a:spcBef>
            </a:pPr>
            <a:r>
              <a:rPr lang="en-US" altLang="pt-BR" smtClean="0"/>
              <a:t>Ao comunicar os projetos desenvolvidos em parceria com as organizações, a administração pública faz com que as atividades tenham mais visibilidade e sejam conhecidas e entendidas por toda a sociedade.</a:t>
            </a:r>
          </a:p>
          <a:p>
            <a:pPr>
              <a:spcBef>
                <a:spcPct val="0"/>
              </a:spcBef>
            </a:pPr>
            <a:endParaRPr lang="en-US" altLang="pt-BR" b="1" smtClean="0"/>
          </a:p>
          <a:p>
            <a:pPr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5325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7A014FE-ACBD-41CB-B78D-CED676ADB1C0}" type="slidenum">
              <a:rPr lang="pt-BR" altLang="pt-BR"/>
              <a:pPr/>
              <a:t>79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519127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Necessidade</a:t>
            </a:r>
            <a:r>
              <a:rPr lang="pt-BR" baseline="0" dirty="0" smtClean="0"/>
              <a:t> de chamada pública? Depende com que mercado se vai trabalhar (monopólio, oligopólio, ampla concorrência)</a:t>
            </a:r>
          </a:p>
          <a:p>
            <a:r>
              <a:rPr lang="pt-BR" baseline="0" dirty="0" smtClean="0"/>
              <a:t>Atenção: entendimentos dos procuradores sobre a lei varia. Sempre consultar.</a:t>
            </a:r>
          </a:p>
          <a:p>
            <a:endParaRPr lang="pt-BR" dirty="0" smtClean="0"/>
          </a:p>
          <a:p>
            <a:r>
              <a:rPr lang="pt-BR" dirty="0" smtClean="0"/>
              <a:t>GT INTERMINISTERIAL (MINC</a:t>
            </a:r>
            <a:r>
              <a:rPr lang="pt-BR" baseline="0" dirty="0" smtClean="0"/>
              <a:t> + EMBRATUR)</a:t>
            </a:r>
            <a:r>
              <a:rPr lang="pt-BR" dirty="0" smtClean="0"/>
              <a:t> PARA TRATAR DE PROJETO</a:t>
            </a:r>
            <a:r>
              <a:rPr lang="pt-BR" baseline="0" dirty="0" smtClean="0"/>
              <a:t> DE LEI, QUE FORMA TRATAR AS PARCERIAS!!!!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102665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PANINI COMICS</a:t>
            </a:r>
            <a:r>
              <a:rPr lang="pt-BR" baseline="0" dirty="0" smtClean="0"/>
              <a:t>. </a:t>
            </a:r>
            <a:r>
              <a:rPr lang="pt-BR" dirty="0" smtClean="0"/>
              <a:t>Mônica, nº 89, maio</a:t>
            </a:r>
            <a:r>
              <a:rPr lang="pt-BR" baseline="0" dirty="0" smtClean="0"/>
              <a:t> de 2014. p. 72-81</a:t>
            </a:r>
          </a:p>
          <a:p>
            <a:r>
              <a:rPr lang="pt-BR" baseline="0" dirty="0" smtClean="0"/>
              <a:t>OBS: Ibram/MinC procurou a Editora Maurício de Souza em 2013/2014 para parceria (i.e.: revista temática específica sobre museus). Parceria acabou não se concretizando, mas o museu foi tema de uma das estórias do quadrinho da Mônica em maio de 2014. (VERIFICAR COM ANA LOURDES)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81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666856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Loteria Caixa</a:t>
            </a:r>
            <a:r>
              <a:rPr lang="pt-BR" baseline="0" dirty="0" smtClean="0"/>
              <a:t> 17 maio 2017.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82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599002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2642C8-FF30-4286-ACBD-CC1CF9123C48}" type="slidenum">
              <a:rPr lang="pt-BR" altLang="pt-BR" smtClean="0">
                <a:solidFill>
                  <a:srgbClr val="000000"/>
                </a:solidFill>
              </a:rPr>
              <a:pPr/>
              <a:t>83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3" name="Espaço Reservado para Data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421082-4A03-47F6-81B6-DE0EE4781FB9}" type="datetime1">
              <a:rPr lang="pt-BR" altLang="pt-BR" smtClean="0">
                <a:solidFill>
                  <a:srgbClr val="000000"/>
                </a:solidFill>
              </a:rPr>
              <a:pPr/>
              <a:t>30/05/2017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4" name="Espaço Reservado para Rodapé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(CES-DDFEM-Ibram/MinC)</a:t>
            </a:r>
          </a:p>
        </p:txBody>
      </p:sp>
      <p:sp>
        <p:nvSpPr>
          <p:cNvPr id="32775" name="Espaço Reservado para Cabeçalho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Apres_9EIAM versão CES-DDFEM </a:t>
            </a:r>
          </a:p>
        </p:txBody>
      </p:sp>
    </p:spTree>
    <p:extLst>
      <p:ext uri="{BB962C8B-B14F-4D97-AF65-F5344CB8AC3E}">
        <p14:creationId xmlns:p14="http://schemas.microsoft.com/office/powerpoint/2010/main" val="235410065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2642C8-FF30-4286-ACBD-CC1CF9123C48}" type="slidenum">
              <a:rPr lang="pt-BR" altLang="pt-BR" smtClean="0">
                <a:solidFill>
                  <a:srgbClr val="000000"/>
                </a:solidFill>
              </a:rPr>
              <a:pPr/>
              <a:t>84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3" name="Espaço Reservado para Data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421082-4A03-47F6-81B6-DE0EE4781FB9}" type="datetime1">
              <a:rPr lang="pt-BR" altLang="pt-BR" smtClean="0">
                <a:solidFill>
                  <a:srgbClr val="000000"/>
                </a:solidFill>
              </a:rPr>
              <a:pPr/>
              <a:t>30/05/2017</a:t>
            </a:fld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32774" name="Espaço Reservado para Rodapé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(CES-DDFEM-Ibram/MinC)</a:t>
            </a:r>
          </a:p>
        </p:txBody>
      </p:sp>
      <p:sp>
        <p:nvSpPr>
          <p:cNvPr id="32775" name="Espaço Reservado para Cabeçalho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mtClean="0">
                <a:solidFill>
                  <a:srgbClr val="000000"/>
                </a:solidFill>
              </a:rPr>
              <a:t>Apres_9EIAM versão CES-DDFEM </a:t>
            </a:r>
          </a:p>
        </p:txBody>
      </p:sp>
    </p:spTree>
    <p:extLst>
      <p:ext uri="{BB962C8B-B14F-4D97-AF65-F5344CB8AC3E}">
        <p14:creationId xmlns:p14="http://schemas.microsoft.com/office/powerpoint/2010/main" val="2354100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201ED-A65D-4938-83C7-B07A1908154B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2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2FA-A451-40C6-8C07-8C9E6512AE87}" type="datetimeFigureOut">
              <a:rPr lang="pt-BR" smtClean="0"/>
              <a:pPr/>
              <a:t>30/05/2017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0CB-957E-4448-B6BC-1DCEE4C88B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5485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2FA-A451-40C6-8C07-8C9E6512AE87}" type="datetimeFigureOut">
              <a:rPr lang="pt-BR" smtClean="0"/>
              <a:pPr/>
              <a:t>30/05/2017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0CB-957E-4448-B6BC-1DCEE4C88B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7060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2FA-A451-40C6-8C07-8C9E6512AE87}" type="datetimeFigureOut">
              <a:rPr lang="pt-BR" smtClean="0"/>
              <a:pPr/>
              <a:t>30/05/2017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0CB-957E-4448-B6BC-1DCEE4C88B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809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2FA-A451-40C6-8C07-8C9E6512AE87}" type="datetimeFigureOut">
              <a:rPr lang="pt-BR" smtClean="0"/>
              <a:pPr/>
              <a:t>30/05/2017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0CB-957E-4448-B6BC-1DCEE4C88B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711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2FA-A451-40C6-8C07-8C9E6512AE87}" type="datetimeFigureOut">
              <a:rPr lang="pt-BR" smtClean="0"/>
              <a:pPr/>
              <a:t>30/05/2017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0CB-957E-4448-B6BC-1DCEE4C88B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752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2FA-A451-40C6-8C07-8C9E6512AE87}" type="datetimeFigureOut">
              <a:rPr lang="pt-BR" smtClean="0"/>
              <a:pPr/>
              <a:t>30/05/2017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0CB-957E-4448-B6BC-1DCEE4C88B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982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2FA-A451-40C6-8C07-8C9E6512AE87}" type="datetimeFigureOut">
              <a:rPr lang="pt-BR" smtClean="0"/>
              <a:pPr/>
              <a:t>30/05/2017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0CB-957E-4448-B6BC-1DCEE4C88B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581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2FA-A451-40C6-8C07-8C9E6512AE87}" type="datetimeFigureOut">
              <a:rPr lang="pt-BR" smtClean="0"/>
              <a:pPr/>
              <a:t>30/05/2017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0CB-957E-4448-B6BC-1DCEE4C88B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215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2FA-A451-40C6-8C07-8C9E6512AE87}" type="datetimeFigureOut">
              <a:rPr lang="pt-BR" smtClean="0"/>
              <a:pPr/>
              <a:t>30/05/2017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0CB-957E-4448-B6BC-1DCEE4C88B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1833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2FA-A451-40C6-8C07-8C9E6512AE87}" type="datetimeFigureOut">
              <a:rPr lang="pt-BR" smtClean="0"/>
              <a:pPr/>
              <a:t>30/05/2017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0CB-957E-4448-B6BC-1DCEE4C88B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341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72FA-A451-40C6-8C07-8C9E6512AE87}" type="datetimeFigureOut">
              <a:rPr lang="pt-BR" smtClean="0"/>
              <a:pPr/>
              <a:t>30/05/2017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A80CB-957E-4448-B6BC-1DCEE4C88B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459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A72FA-A451-40C6-8C07-8C9E6512AE87}" type="datetimeFigureOut">
              <a:rPr lang="pt-BR" smtClean="0"/>
              <a:pPr/>
              <a:t>30/05/2017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A80CB-957E-4448-B6BC-1DCEE4C88B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125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4599" cy="169817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105053" y="414865"/>
            <a:ext cx="2006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Franklin Gothic Medium" panose="020B0603020102020204" pitchFamily="34" charset="0"/>
              </a:rPr>
              <a:t>Minicurso 5</a:t>
            </a:r>
            <a:endParaRPr lang="pt-BR" sz="1600" dirty="0">
              <a:latin typeface="Franklin Gothic Medium" panose="020B06030201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16" y="5241445"/>
            <a:ext cx="10058400" cy="1437783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41195" y="2131158"/>
            <a:ext cx="11573301" cy="142663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latin typeface="Franklin Gothic Medium" panose="020B0603020102020204" pitchFamily="34" charset="0"/>
              </a:rPr>
              <a:t>Marketing Museal: </a:t>
            </a:r>
          </a:p>
          <a:p>
            <a:r>
              <a:rPr lang="pt-BR" b="1" dirty="0">
                <a:latin typeface="Franklin Gothic Medium" panose="020B0603020102020204" pitchFamily="34" charset="0"/>
              </a:rPr>
              <a:t>estratégias para a dinamização e a </a:t>
            </a:r>
            <a:r>
              <a:rPr lang="pt-BR" b="1" dirty="0" smtClean="0">
                <a:latin typeface="Franklin Gothic Medium" panose="020B0603020102020204" pitchFamily="34" charset="0"/>
              </a:rPr>
              <a:t/>
            </a:r>
            <a:br>
              <a:rPr lang="pt-BR" b="1" dirty="0" smtClean="0">
                <a:latin typeface="Franklin Gothic Medium" panose="020B0603020102020204" pitchFamily="34" charset="0"/>
              </a:rPr>
            </a:br>
            <a:r>
              <a:rPr lang="pt-BR" b="1" dirty="0" smtClean="0">
                <a:latin typeface="Franklin Gothic Medium" panose="020B0603020102020204" pitchFamily="34" charset="0"/>
              </a:rPr>
              <a:t>sustentabilidade </a:t>
            </a:r>
            <a:r>
              <a:rPr lang="pt-BR" b="1" dirty="0">
                <a:latin typeface="Franklin Gothic Medium" panose="020B0603020102020204" pitchFamily="34" charset="0"/>
              </a:rPr>
              <a:t>do setor museológico</a:t>
            </a: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065408" y="4016854"/>
            <a:ext cx="4789482" cy="96053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500" b="1" dirty="0" smtClean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Rosângela Cavalcanti Nuto</a:t>
            </a:r>
          </a:p>
          <a:p>
            <a:r>
              <a:rPr lang="pt-BR" sz="2500" b="1" dirty="0" smtClean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Coordenadora </a:t>
            </a:r>
            <a:r>
              <a:rPr lang="pt-BR" sz="2500" b="1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de </a:t>
            </a:r>
            <a:r>
              <a:rPr lang="pt-BR" sz="2500" b="1" dirty="0" smtClean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Comercialização de Produtos e integrante do GT de Marketing Museal do Ibram/MinC</a:t>
            </a:r>
          </a:p>
          <a:p>
            <a:r>
              <a:rPr lang="pt-BR" sz="2500" b="1" dirty="0" smtClean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rosangela.nuto@museus.gov.br </a:t>
            </a:r>
          </a:p>
          <a:p>
            <a:endParaRPr lang="pt-BR" b="1" dirty="0" smtClean="0">
              <a:solidFill>
                <a:schemeClr val="bg1">
                  <a:lumMod val="6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6539549" y="4021470"/>
            <a:ext cx="4599297" cy="960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pt-BR" sz="1400" b="1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Priscila Borges</a:t>
            </a:r>
          </a:p>
          <a:p>
            <a:pPr>
              <a:lnSpc>
                <a:spcPct val="70000"/>
              </a:lnSpc>
            </a:pPr>
            <a:r>
              <a:rPr lang="pt-BR" sz="1400" b="1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Técnica da Divisão de Estudos e Economia dos Museus e integrante do GT de Marketing Museal do Ibram/MinC</a:t>
            </a:r>
          </a:p>
          <a:p>
            <a:pPr>
              <a:lnSpc>
                <a:spcPct val="70000"/>
              </a:lnSpc>
            </a:pPr>
            <a:r>
              <a:rPr lang="pt-BR" sz="1400" b="1" dirty="0">
                <a:solidFill>
                  <a:schemeClr val="bg1">
                    <a:lumMod val="65000"/>
                  </a:schemeClr>
                </a:solidFill>
                <a:latin typeface="Franklin Gothic Medium" panose="020B0603020102020204" pitchFamily="34" charset="0"/>
              </a:rPr>
              <a:t>priscila.borges@museus.gov.br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9297169" y="781368"/>
            <a:ext cx="27422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1500" dirty="0">
                <a:latin typeface="Franklin Gothic Medium" panose="020B0603020102020204" pitchFamily="34" charset="0"/>
              </a:rPr>
              <a:t>31 de maio e 1º de junho </a:t>
            </a:r>
            <a:r>
              <a:rPr lang="pt-BR" sz="1500" dirty="0" smtClean="0">
                <a:latin typeface="Franklin Gothic Medium" panose="020B0603020102020204" pitchFamily="34" charset="0"/>
              </a:rPr>
              <a:t>2017</a:t>
            </a:r>
            <a:endParaRPr lang="pt-BR" sz="15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5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As mudanças no Marketing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93185" name="Rectangle 1"/>
          <p:cNvSpPr>
            <a:spLocks noChangeArrowheads="1"/>
          </p:cNvSpPr>
          <p:nvPr/>
        </p:nvSpPr>
        <p:spPr bwMode="auto">
          <a:xfrm>
            <a:off x="876694" y="1548757"/>
            <a:ext cx="10774835" cy="44012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BR" sz="2000" b="1" dirty="0" smtClean="0"/>
              <a:t>1 - O antigo marketing morreu</a:t>
            </a:r>
            <a:r>
              <a:rPr lang="pt-BR" sz="2000" dirty="0" smtClean="0"/>
              <a:t> </a:t>
            </a:r>
          </a:p>
          <a:p>
            <a:endParaRPr lang="pt-BR" sz="2000" dirty="0" smtClean="0"/>
          </a:p>
          <a:p>
            <a:r>
              <a:rPr lang="pt-BR" sz="2000" b="1" dirty="0" smtClean="0"/>
              <a:t>2 – A inovação deve ser incansável</a:t>
            </a:r>
          </a:p>
          <a:p>
            <a:endParaRPr lang="pt-BR" sz="2000" dirty="0" smtClean="0"/>
          </a:p>
          <a:p>
            <a:r>
              <a:rPr lang="pt-BR" sz="2000" b="1" dirty="0" smtClean="0"/>
              <a:t>3 – Conheça seus consumidores</a:t>
            </a:r>
          </a:p>
          <a:p>
            <a:endParaRPr lang="pt-BR" sz="2000" dirty="0" smtClean="0"/>
          </a:p>
          <a:p>
            <a:r>
              <a:rPr lang="pt-BR" sz="2000" b="1" dirty="0" smtClean="0"/>
              <a:t>4 – Use o planejamento, pense no marketing em direção ao futuro</a:t>
            </a:r>
          </a:p>
          <a:p>
            <a:endParaRPr lang="pt-BR" sz="2000" dirty="0" smtClean="0"/>
          </a:p>
          <a:p>
            <a:r>
              <a:rPr lang="pt-BR" sz="2000" b="1" dirty="0" smtClean="0"/>
              <a:t>5 - Intensifique suas ações nas redes sociais e conte histórias</a:t>
            </a:r>
          </a:p>
          <a:p>
            <a:endParaRPr lang="pt-BR" sz="2000" dirty="0" smtClean="0"/>
          </a:p>
          <a:p>
            <a:r>
              <a:rPr lang="pt-BR" sz="2000" b="1" dirty="0" smtClean="0"/>
              <a:t>6 – Chame o seu publico para desenvolver produtos com você</a:t>
            </a:r>
          </a:p>
          <a:p>
            <a:endParaRPr lang="pt-BR" sz="2000" dirty="0" smtClean="0"/>
          </a:p>
          <a:p>
            <a:r>
              <a:rPr lang="pt-BR" sz="2000" b="1" dirty="0" smtClean="0"/>
              <a:t>7 – Tenha responsabilidade socioambiental em suas ações </a:t>
            </a:r>
            <a:endParaRPr lang="pt-BR" sz="2000" dirty="0" smtClean="0"/>
          </a:p>
          <a:p>
            <a:endParaRPr lang="pt-BR" sz="2000" b="1" dirty="0"/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225458" y="6190237"/>
            <a:ext cx="5685148" cy="29540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t-BR" sz="1600" dirty="0" smtClean="0"/>
              <a:t>Fonte: </a:t>
            </a:r>
            <a:r>
              <a:rPr lang="pt-BR" sz="1600" dirty="0" err="1" smtClean="0"/>
              <a:t>Sebrae</a:t>
            </a:r>
            <a:r>
              <a:rPr lang="pt-BR" sz="1600" dirty="0" smtClean="0"/>
              <a:t>/DF, 2014.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pic>
        <p:nvPicPr>
          <p:cNvPr id="3" name="Picture 6" descr="Captura de Tela 2016-03-03 às 11.32.1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987799"/>
            <a:ext cx="11698164" cy="5426746"/>
          </a:xfrm>
          <a:prstGeom prst="rect">
            <a:avLst/>
          </a:prstGeom>
        </p:spPr>
      </p:pic>
      <p:sp>
        <p:nvSpPr>
          <p:cNvPr id="5" name="TextBox 7"/>
          <p:cNvSpPr txBox="1"/>
          <p:nvPr/>
        </p:nvSpPr>
        <p:spPr>
          <a:xfrm>
            <a:off x="2105730" y="264991"/>
            <a:ext cx="8092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Franklin Gothic Medium" pitchFamily="34" charset="0"/>
              </a:rPr>
              <a:t>DIMENSÕES DO MARKETING HOLÍSTICO</a:t>
            </a:r>
            <a:endParaRPr lang="en-US" sz="3600" b="1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MARKETING E O MERCADO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b="1" dirty="0" smtClean="0"/>
              <a:t>Os fornecedores</a:t>
            </a:r>
            <a:r>
              <a:rPr lang="pt-BR" dirty="0" smtClean="0"/>
              <a:t> - É o conjunto de empresas, públicas ou privadas, que fornecem máquinas, equipamentos, matéria-prima, produtos e serviços necessários ao funcionamento do negócio/empresa.</a:t>
            </a:r>
          </a:p>
          <a:p>
            <a:r>
              <a:rPr lang="pt-BR" b="1" dirty="0" smtClean="0"/>
              <a:t>Os concorrentes</a:t>
            </a:r>
            <a:r>
              <a:rPr lang="pt-BR" dirty="0" smtClean="0"/>
              <a:t> - É o conjunto de negócios/empresas formais e não formais que vendem produtos/serviços iguais ou similares aos que sua </a:t>
            </a:r>
            <a:r>
              <a:rPr lang="pt-BR" dirty="0" smtClean="0"/>
              <a:t>empresa/</a:t>
            </a:r>
            <a:r>
              <a:rPr lang="pt-BR" dirty="0" err="1" smtClean="0"/>
              <a:t>instituicao</a:t>
            </a:r>
            <a:r>
              <a:rPr lang="pt-BR" dirty="0" smtClean="0"/>
              <a:t> </a:t>
            </a:r>
            <a:r>
              <a:rPr lang="pt-BR" dirty="0" smtClean="0"/>
              <a:t>oferece para o mercado. </a:t>
            </a:r>
          </a:p>
          <a:p>
            <a:r>
              <a:rPr lang="pt-BR" b="1" dirty="0" smtClean="0"/>
              <a:t>Os clientes/público</a:t>
            </a:r>
            <a:r>
              <a:rPr lang="pt-BR" dirty="0" smtClean="0"/>
              <a:t> - Pessoas ou empresas que desejam </a:t>
            </a:r>
            <a:r>
              <a:rPr lang="pt-BR" dirty="0" smtClean="0"/>
              <a:t>adquirir bens </a:t>
            </a:r>
            <a:r>
              <a:rPr lang="pt-BR" dirty="0" smtClean="0"/>
              <a:t>e/ou serviços para a satisfação de seus desejos e necessidades.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25458" y="6190237"/>
            <a:ext cx="5685148" cy="2954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Fonte: Como gerenciar seu negócio: manual do participante, Sebrae/DF, 2014.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r>
              <a:rPr lang="en-US" dirty="0" smtClean="0">
                <a:latin typeface="Franklin Gothic Medium" pitchFamily="34" charset="0"/>
              </a:rPr>
              <a:t>AMBIENTE DE MARKETING</a:t>
            </a:r>
            <a:endParaRPr lang="en-US" dirty="0">
              <a:latin typeface="Franklin Gothic Medium" pitchFamily="34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1200" y="6158388"/>
            <a:ext cx="3860800" cy="365125"/>
          </a:xfrm>
        </p:spPr>
        <p:txBody>
          <a:bodyPr/>
          <a:lstStyle/>
          <a:p>
            <a:pPr algn="r"/>
            <a:r>
              <a:rPr lang="de-DE" dirty="0" smtClean="0"/>
              <a:t>Fonte: Luciana Lanchote, Uniceub</a:t>
            </a:r>
            <a:endParaRPr lang="en-US" dirty="0"/>
          </a:p>
        </p:txBody>
      </p:sp>
      <p:pic>
        <p:nvPicPr>
          <p:cNvPr id="6" name="Picture 4" descr="Captura de Tela 2016-03-09 às 16.06.5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2" y="953421"/>
            <a:ext cx="10126133" cy="516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5756" y="0"/>
            <a:ext cx="10972800" cy="1143000"/>
          </a:xfrm>
        </p:spPr>
        <p:txBody>
          <a:bodyPr/>
          <a:lstStyle/>
          <a:p>
            <a:r>
              <a:rPr lang="en-US" dirty="0" smtClean="0">
                <a:latin typeface="Franklin Gothic Medium" pitchFamily="34" charset="0"/>
              </a:rPr>
              <a:t>BASES PARA ESTRATÉGIA DE MARKETING</a:t>
            </a:r>
            <a:endParaRPr lang="en-US" dirty="0">
              <a:latin typeface="Franklin Gothic Medium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9397458"/>
              </p:ext>
            </p:extLst>
          </p:nvPr>
        </p:nvGraphicFramePr>
        <p:xfrm>
          <a:off x="-1677191" y="1482355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ounded Rectangle 2"/>
          <p:cNvSpPr/>
          <p:nvPr/>
        </p:nvSpPr>
        <p:spPr>
          <a:xfrm>
            <a:off x="6696597" y="1482354"/>
            <a:ext cx="4885311" cy="139560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Identificação</a:t>
            </a:r>
            <a:r>
              <a:rPr lang="en-US" dirty="0"/>
              <a:t> de </a:t>
            </a:r>
            <a:r>
              <a:rPr lang="en-US" dirty="0" err="1"/>
              <a:t>perfil</a:t>
            </a:r>
            <a:r>
              <a:rPr lang="en-US" dirty="0"/>
              <a:t> de </a:t>
            </a:r>
            <a:r>
              <a:rPr lang="en-US" dirty="0" err="1"/>
              <a:t>grupos</a:t>
            </a:r>
            <a:r>
              <a:rPr lang="en-US" dirty="0"/>
              <a:t> </a:t>
            </a:r>
            <a:r>
              <a:rPr lang="en-US" dirty="0" err="1"/>
              <a:t>distintos</a:t>
            </a:r>
            <a:r>
              <a:rPr lang="en-US" dirty="0"/>
              <a:t> de </a:t>
            </a:r>
            <a:r>
              <a:rPr lang="en-US" dirty="0" err="1" smtClean="0"/>
              <a:t>público</a:t>
            </a:r>
            <a:r>
              <a:rPr lang="en-US" dirty="0" smtClean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 smtClean="0"/>
              <a:t>diferem</a:t>
            </a:r>
            <a:r>
              <a:rPr lang="en-US" dirty="0" smtClean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necessidades</a:t>
            </a:r>
            <a:r>
              <a:rPr lang="en-US" dirty="0"/>
              <a:t> e </a:t>
            </a:r>
            <a:r>
              <a:rPr lang="en-US" dirty="0" err="1" smtClean="0"/>
              <a:t>preferências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696597" y="3035158"/>
            <a:ext cx="4885311" cy="139560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Seleção</a:t>
            </a:r>
            <a:r>
              <a:rPr lang="en-US" dirty="0"/>
              <a:t> de </a:t>
            </a:r>
            <a:r>
              <a:rPr lang="en-US" dirty="0" err="1"/>
              <a:t>segmentos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quais</a:t>
            </a:r>
            <a:r>
              <a:rPr lang="en-US" dirty="0"/>
              <a:t> a </a:t>
            </a:r>
            <a:r>
              <a:rPr lang="en-US" dirty="0" err="1" smtClean="0"/>
              <a:t>empresa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instituicao</a:t>
            </a:r>
            <a:r>
              <a:rPr lang="en-US" dirty="0" smtClean="0"/>
              <a:t> </a:t>
            </a:r>
            <a:r>
              <a:rPr lang="en-US" dirty="0" err="1"/>
              <a:t>tenha</a:t>
            </a:r>
            <a:r>
              <a:rPr lang="en-US" dirty="0"/>
              <a:t> </a:t>
            </a:r>
            <a:r>
              <a:rPr lang="en-US" dirty="0" err="1"/>
              <a:t>interesse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 smtClean="0"/>
              <a:t>ingressar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8" name="Rounded Rectangle 8"/>
          <p:cNvSpPr/>
          <p:nvPr/>
        </p:nvSpPr>
        <p:spPr>
          <a:xfrm>
            <a:off x="6660565" y="4612711"/>
            <a:ext cx="4885311" cy="139560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Para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segmento</a:t>
            </a:r>
            <a:r>
              <a:rPr lang="en-US" dirty="0"/>
              <a:t>, </a:t>
            </a:r>
            <a:r>
              <a:rPr lang="en-US" dirty="0" err="1"/>
              <a:t>determinar</a:t>
            </a:r>
            <a:r>
              <a:rPr lang="en-US" dirty="0"/>
              <a:t> e </a:t>
            </a:r>
            <a:r>
              <a:rPr lang="en-US" dirty="0" err="1"/>
              <a:t>divulgar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benefícios</a:t>
            </a:r>
            <a:r>
              <a:rPr lang="en-US" dirty="0"/>
              <a:t> que </a:t>
            </a:r>
            <a:r>
              <a:rPr lang="en-US" dirty="0" err="1"/>
              <a:t>diferem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produtos</a:t>
            </a:r>
            <a:r>
              <a:rPr lang="en-US" dirty="0"/>
              <a:t> da </a:t>
            </a:r>
            <a:r>
              <a:rPr lang="en-US" dirty="0" err="1" smtClean="0"/>
              <a:t>empresa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instituicao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8331200" y="616859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dirty="0" smtClean="0"/>
              <a:t>Fonte: Luciana Lanchote, Uniceub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6761" y="0"/>
            <a:ext cx="10972800" cy="1143000"/>
          </a:xfrm>
        </p:spPr>
        <p:txBody>
          <a:bodyPr/>
          <a:lstStyle/>
          <a:p>
            <a:r>
              <a:rPr lang="pt-BR" dirty="0" smtClean="0">
                <a:latin typeface="Franklin Gothic Medium" pitchFamily="34" charset="0"/>
              </a:rPr>
              <a:t>Segmentação: tipos</a:t>
            </a:r>
            <a:endParaRPr lang="pt-BR" dirty="0">
              <a:latin typeface="Franklin Gothic Medium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5016915"/>
              </p:ext>
            </p:extLst>
          </p:nvPr>
        </p:nvGraphicFramePr>
        <p:xfrm>
          <a:off x="342294" y="1131096"/>
          <a:ext cx="11565961" cy="5002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C65CC4-E5AF-C44E-832F-9D0716669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0395C39-438B-0945-BC47-E041DB290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8AC673-E079-9442-A548-E04FB8817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7546B1-D683-884D-AFC3-CB1AD14B4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75C9FA7-5E4A-3849-A531-93F77C850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2C117D6-B1F4-9047-A317-21027586A9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9E4AFE-3425-B14F-9AC8-24C81617D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5B2CD1-93DF-7847-8DF5-A0908BCE0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grpSp>
        <p:nvGrpSpPr>
          <p:cNvPr id="3" name="Group 10"/>
          <p:cNvGrpSpPr/>
          <p:nvPr/>
        </p:nvGrpSpPr>
        <p:grpSpPr>
          <a:xfrm>
            <a:off x="1933753" y="3268313"/>
            <a:ext cx="3810000" cy="3003198"/>
            <a:chOff x="2037675" y="3268514"/>
            <a:chExt cx="2857500" cy="3003198"/>
          </a:xfrm>
        </p:grpSpPr>
        <p:pic>
          <p:nvPicPr>
            <p:cNvPr id="5" name="Picture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37675" y="3268514"/>
              <a:ext cx="2857500" cy="2844800"/>
            </a:xfrm>
            <a:prstGeom prst="rect">
              <a:avLst/>
            </a:prstGeom>
          </p:spPr>
        </p:pic>
        <p:sp>
          <p:nvSpPr>
            <p:cNvPr id="6" name="TextBox 9"/>
            <p:cNvSpPr txBox="1"/>
            <p:nvPr/>
          </p:nvSpPr>
          <p:spPr>
            <a:xfrm>
              <a:off x="3177435" y="5902380"/>
              <a:ext cx="1468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global</a:t>
              </a:r>
              <a:endParaRPr lang="en-US" b="1" dirty="0"/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7627" y="167162"/>
            <a:ext cx="10515600" cy="1325563"/>
          </a:xfrm>
        </p:spPr>
        <p:txBody>
          <a:bodyPr/>
          <a:lstStyle/>
          <a:p>
            <a:r>
              <a:rPr lang="en-US" dirty="0" err="1" smtClean="0">
                <a:latin typeface="Franklin Gothic Medium" pitchFamily="34" charset="0"/>
              </a:rPr>
              <a:t>Tipos</a:t>
            </a:r>
            <a:r>
              <a:rPr lang="en-US" dirty="0" smtClean="0">
                <a:latin typeface="Franklin Gothic Medium" pitchFamily="34" charset="0"/>
              </a:rPr>
              <a:t> de </a:t>
            </a:r>
            <a:r>
              <a:rPr lang="en-US" dirty="0" err="1" smtClean="0">
                <a:latin typeface="Franklin Gothic Medium" pitchFamily="34" charset="0"/>
              </a:rPr>
              <a:t>mercados</a:t>
            </a:r>
            <a:endParaRPr lang="en-US" dirty="0">
              <a:latin typeface="Franklin Gothic Medium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 smtClean="0"/>
              <a:t>Profª Luciana Lanchote</a:t>
            </a:r>
            <a:endParaRPr lang="en-US" dirty="0"/>
          </a:p>
        </p:txBody>
      </p:sp>
      <p:grpSp>
        <p:nvGrpSpPr>
          <p:cNvPr id="9" name="Group 11"/>
          <p:cNvGrpSpPr/>
          <p:nvPr/>
        </p:nvGrpSpPr>
        <p:grpSpPr>
          <a:xfrm>
            <a:off x="370391" y="1291547"/>
            <a:ext cx="3468363" cy="2346098"/>
            <a:chOff x="277793" y="1291547"/>
            <a:chExt cx="2601272" cy="2346098"/>
          </a:xfrm>
        </p:grpSpPr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793" y="1291547"/>
              <a:ext cx="2601272" cy="1976967"/>
            </a:xfrm>
            <a:prstGeom prst="rect">
              <a:avLst/>
            </a:prstGeom>
          </p:spPr>
        </p:pic>
        <p:sp>
          <p:nvSpPr>
            <p:cNvPr id="11" name="TextBox 5"/>
            <p:cNvSpPr txBox="1"/>
            <p:nvPr/>
          </p:nvSpPr>
          <p:spPr>
            <a:xfrm>
              <a:off x="400840" y="3268313"/>
              <a:ext cx="1468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/>
                <a:t>consumidor</a:t>
              </a:r>
              <a:endParaRPr lang="en-US" b="1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743754" y="1417638"/>
            <a:ext cx="4755660" cy="2136276"/>
            <a:chOff x="5120055" y="1291547"/>
            <a:chExt cx="3566745" cy="2136276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20055" y="1291547"/>
              <a:ext cx="3566745" cy="1658699"/>
            </a:xfrm>
            <a:prstGeom prst="rect">
              <a:avLst/>
            </a:prstGeom>
          </p:spPr>
        </p:pic>
        <p:sp>
          <p:nvSpPr>
            <p:cNvPr id="14" name="TextBox 7"/>
            <p:cNvSpPr txBox="1"/>
            <p:nvPr/>
          </p:nvSpPr>
          <p:spPr>
            <a:xfrm>
              <a:off x="6316747" y="3058491"/>
              <a:ext cx="116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organizacional</a:t>
              </a:r>
              <a:endParaRPr lang="en-US" b="1"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28013" y="3786479"/>
            <a:ext cx="3985280" cy="2200623"/>
            <a:chOff x="4896009" y="3786478"/>
            <a:chExt cx="2988960" cy="2200623"/>
          </a:xfrm>
        </p:grpSpPr>
        <p:pic>
          <p:nvPicPr>
            <p:cNvPr id="16" name="Picture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96009" y="3786478"/>
              <a:ext cx="2751940" cy="1831291"/>
            </a:xfrm>
            <a:prstGeom prst="rect">
              <a:avLst/>
            </a:prstGeom>
          </p:spPr>
        </p:pic>
        <p:sp>
          <p:nvSpPr>
            <p:cNvPr id="17" name="TextBox 14"/>
            <p:cNvSpPr txBox="1"/>
            <p:nvPr/>
          </p:nvSpPr>
          <p:spPr>
            <a:xfrm>
              <a:off x="5656907" y="5617769"/>
              <a:ext cx="2228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Sem</a:t>
              </a:r>
              <a:r>
                <a:rPr lang="en-US" b="1" dirty="0" smtClean="0"/>
                <a:t> fins </a:t>
              </a:r>
              <a:r>
                <a:rPr lang="en-US" b="1" dirty="0" err="1" smtClean="0"/>
                <a:t>lucrativos</a:t>
              </a:r>
              <a:r>
                <a:rPr lang="en-US" b="1" dirty="0" smtClean="0"/>
                <a:t> e </a:t>
              </a:r>
              <a:r>
                <a:rPr lang="en-US" b="1" dirty="0" err="1" smtClean="0"/>
                <a:t>governo</a:t>
              </a:r>
              <a:endParaRPr lang="en-US" b="1" dirty="0"/>
            </a:p>
          </p:txBody>
        </p:sp>
      </p:grpSp>
      <p:sp>
        <p:nvSpPr>
          <p:cNvPr id="18" name="Footer Placeholder 3"/>
          <p:cNvSpPr txBox="1">
            <a:spLocks/>
          </p:cNvSpPr>
          <p:nvPr/>
        </p:nvSpPr>
        <p:spPr>
          <a:xfrm>
            <a:off x="8331200" y="614388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dirty="0" smtClean="0"/>
              <a:t>Fonte: Luciana Lanchote, Uniceub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3" name="Título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pt-BR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858625" y="338415"/>
            <a:ext cx="10515600" cy="13255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Franklin Gothic Medium" pitchFamily="34" charset="0"/>
              </a:rPr>
              <a:t>MARCA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Franklin Gothic Medium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Conjunto de características tangíveis e não tangíveis materializados em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grafismos, mascote, música, entre outras manifestações.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Marca bem gerenciada traz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valor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 influencia na </a:t>
            </a: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decisão de compra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 sintetizar todos os valores e soluções para possíveis necessidades do</a:t>
            </a:r>
            <a:r>
              <a:rPr kumimoji="0" lang="pt-BR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seu público-alvo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Conceito atual de marca: a marca é um signo, um símbolo, um sistema de referências, é uma experiência total de relações e percepções.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 smtClean="0">
                <a:latin typeface="Franklin Gothic Medium" pitchFamily="34" charset="0"/>
              </a:rPr>
              <a:t>BRANDING</a:t>
            </a:r>
            <a:endParaRPr lang="pt-BR" dirty="0">
              <a:latin typeface="Franklin Gothic Medium" pitchFamily="34" charset="0"/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pt-BR" dirty="0" smtClean="0"/>
              <a:t>O </a:t>
            </a:r>
            <a:r>
              <a:rPr lang="pt-BR" i="1" dirty="0" err="1" smtClean="0"/>
              <a:t>branding</a:t>
            </a:r>
            <a:r>
              <a:rPr lang="pt-BR" i="1" dirty="0" smtClean="0"/>
              <a:t> </a:t>
            </a:r>
            <a:r>
              <a:rPr lang="pt-BR" dirty="0" smtClean="0"/>
              <a:t>é um processo de </a:t>
            </a:r>
            <a:r>
              <a:rPr lang="pt-BR" b="1" dirty="0" smtClean="0"/>
              <a:t>gestão de marca </a:t>
            </a:r>
            <a:r>
              <a:rPr lang="pt-BR" dirty="0" smtClean="0"/>
              <a:t>que visa construir e fortalecer marcas por meio de associações positivas e diferenciação perante a concorrência. Pode ser entendido como um processo que está sempre em andamento. </a:t>
            </a:r>
          </a:p>
          <a:p>
            <a:r>
              <a:rPr lang="pt-BR" dirty="0" smtClean="0"/>
              <a:t>Conjunto: </a:t>
            </a:r>
            <a:r>
              <a:rPr lang="pt-BR" b="1" dirty="0" smtClean="0"/>
              <a:t>Detalhamento </a:t>
            </a:r>
            <a:r>
              <a:rPr lang="pt-BR" b="1" dirty="0"/>
              <a:t>do Público-Alvo</a:t>
            </a:r>
            <a:r>
              <a:rPr lang="pt-BR" dirty="0"/>
              <a:t>, </a:t>
            </a:r>
            <a:r>
              <a:rPr lang="pt-BR" b="1" dirty="0"/>
              <a:t>Posicionamento da Marca</a:t>
            </a:r>
            <a:r>
              <a:rPr lang="pt-BR" dirty="0"/>
              <a:t>, </a:t>
            </a:r>
            <a:r>
              <a:rPr lang="pt-BR" b="1" dirty="0"/>
              <a:t>Construção Multissensorial.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6" name="Rounded Rectangle 2"/>
          <p:cNvSpPr/>
          <p:nvPr/>
        </p:nvSpPr>
        <p:spPr>
          <a:xfrm>
            <a:off x="391283" y="1019512"/>
            <a:ext cx="11676048" cy="12495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b="1" dirty="0">
                <a:latin typeface="Franklin Gothic Medium" panose="020B0603020102020204" pitchFamily="34" charset="0"/>
              </a:rPr>
              <a:t>Detalhamento de Público </a:t>
            </a:r>
            <a:r>
              <a:rPr lang="pt-BR" dirty="0">
                <a:latin typeface="Franklin Gothic Medium" panose="020B0603020102020204" pitchFamily="34" charset="0"/>
              </a:rPr>
              <a:t>= Pesquisa, pesquisa e mais pesquisa. </a:t>
            </a:r>
          </a:p>
          <a:p>
            <a:r>
              <a:rPr lang="pt-BR" dirty="0">
                <a:latin typeface="Franklin Gothic Medium" panose="020B0603020102020204" pitchFamily="34" charset="0"/>
              </a:rPr>
              <a:t>(Re)descoberta de quem é o público-alvo da empresa, segmentar ao máximo e pontuar com detalhes as características deste grupo, para assim realizar um trabalho de Branding de forma precisa.</a:t>
            </a:r>
          </a:p>
          <a:p>
            <a:pPr lvl="0">
              <a:buNone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91283" y="2537065"/>
            <a:ext cx="11698055" cy="12423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b="1" dirty="0">
                <a:latin typeface="Franklin Gothic Medium" panose="020B0603020102020204" pitchFamily="34" charset="0"/>
              </a:rPr>
              <a:t>Posicionamento da marca - </a:t>
            </a:r>
            <a:r>
              <a:rPr lang="pt-BR" dirty="0">
                <a:latin typeface="Franklin Gothic Medium" panose="020B0603020102020204" pitchFamily="34" charset="0"/>
              </a:rPr>
              <a:t>É a ação de projetar a oferta e a imagem da empresa para que ela ocupe um lugar diferenciado na mente do público-alvo.</a:t>
            </a:r>
          </a:p>
          <a:p>
            <a:pPr algn="ctr"/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8" name="Rounded Rectangle 8"/>
          <p:cNvSpPr/>
          <p:nvPr/>
        </p:nvSpPr>
        <p:spPr>
          <a:xfrm>
            <a:off x="369276" y="4047458"/>
            <a:ext cx="11698055" cy="11069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pt-BR" b="1" dirty="0">
                <a:latin typeface="Franklin Gothic Medium" panose="020B0603020102020204" pitchFamily="34" charset="0"/>
              </a:rPr>
              <a:t>Construção </a:t>
            </a:r>
            <a:r>
              <a:rPr lang="pt-BR" b="1" dirty="0" err="1">
                <a:latin typeface="Franklin Gothic Medium" panose="020B0603020102020204" pitchFamily="34" charset="0"/>
              </a:rPr>
              <a:t>Multisensorial</a:t>
            </a:r>
            <a:r>
              <a:rPr lang="pt-BR" b="1" dirty="0">
                <a:latin typeface="Franklin Gothic Medium" panose="020B0603020102020204" pitchFamily="34" charset="0"/>
              </a:rPr>
              <a:t> - </a:t>
            </a:r>
            <a:r>
              <a:rPr lang="pt-BR" dirty="0">
                <a:latin typeface="Franklin Gothic Medium" panose="020B0603020102020204" pitchFamily="34" charset="0"/>
              </a:rPr>
              <a:t>Explorar TODOS os pontos de contato com o consumidor, os 5 sentidos: visão, aroma, textura, som, paladar.</a:t>
            </a:r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25689" y="1152993"/>
            <a:ext cx="10182578" cy="3739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EMENTA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(i</a:t>
            </a:r>
            <a:r>
              <a:rPr lang="pt-BR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parcerias com instituições públicas e privadas para realização de ações de Marketing </a:t>
            </a:r>
            <a:r>
              <a:rPr lang="pt-BR" sz="2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Museal</a:t>
            </a:r>
            <a:r>
              <a:rPr lang="pt-BR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contribuam para o diálogo entre a instituição e a comunidade; (</a:t>
            </a:r>
            <a:r>
              <a:rPr lang="pt-BR" sz="2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pt-BR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o Marketing </a:t>
            </a:r>
            <a:r>
              <a:rPr lang="pt-BR" sz="2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Museal</a:t>
            </a:r>
            <a:r>
              <a:rPr lang="pt-BR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modo a dinamizar a cadeia produtiva dos museus; (</a:t>
            </a:r>
            <a:r>
              <a:rPr lang="pt-BR" sz="2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pt-BR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articulações e parcerias do setor museológico com outros segmentos da economia da cultura, aspirando ao desenvolvimento local sustentável; (</a:t>
            </a:r>
            <a:r>
              <a:rPr lang="pt-BR" sz="2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pt-BR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implantação de espaços de comercialização (lojas, cafés, livrarias, e outros) buscando ampliar a visitação e apoiar a sustentabilidade socioeconômica do museu ou do processo museológico; (v) serviços e produtos inspirados no acervo, coleção, patrimônio e artesanatos locais, alinhados à missão e vocação do museu ou do processo museológico, como forma de intensificar a experiência cultural do público.</a:t>
            </a:r>
            <a:endParaRPr lang="pt-BR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Franklin Gothic Medium" pitchFamily="34" charset="0"/>
              </a:rPr>
              <a:t>COMPOSTO DE MARKETING</a:t>
            </a:r>
            <a:endParaRPr lang="en-US" dirty="0">
              <a:latin typeface="Franklin Gothic Medium" pitchFamily="34" charset="0"/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4009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Franklin Gothic Medium" pitchFamily="34" charset="0"/>
              </a:rPr>
              <a:t>MIX DE COMUNICAÇÃO</a:t>
            </a:r>
            <a:endParaRPr lang="en-US" dirty="0">
              <a:latin typeface="Franklin Gothic Medium" pitchFamily="34" charset="0"/>
            </a:endParaRPr>
          </a:p>
        </p:txBody>
      </p:sp>
      <p:pic>
        <p:nvPicPr>
          <p:cNvPr id="7" name="Imagem 6"/>
          <p:cNvPicPr/>
          <p:nvPr/>
        </p:nvPicPr>
        <p:blipFill>
          <a:blip r:embed="rId4" cstate="print"/>
          <a:srcRect l="36043" t="25301" r="37540" b="41547"/>
          <a:stretch>
            <a:fillRect/>
          </a:stretch>
        </p:blipFill>
        <p:spPr bwMode="auto">
          <a:xfrm>
            <a:off x="593774" y="1492543"/>
            <a:ext cx="5711382" cy="403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5" cstate="print"/>
          <a:srcRect l="34231" t="22099" r="35168" b="14077"/>
          <a:stretch>
            <a:fillRect/>
          </a:stretch>
        </p:blipFill>
        <p:spPr bwMode="auto">
          <a:xfrm>
            <a:off x="7164113" y="668289"/>
            <a:ext cx="4774888" cy="560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225458" y="6190237"/>
            <a:ext cx="5685148" cy="29540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t-BR" sz="1600" dirty="0" smtClean="0"/>
              <a:t>Fonte: Apud NASCIMENTO, 2002.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85215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15413" y="2276873"/>
            <a:ext cx="10657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Franklin Gothic Medium" pitchFamily="34" charset="0"/>
              </a:rPr>
              <a:t>Marketing contemporâneo = </a:t>
            </a:r>
            <a:br>
              <a:rPr lang="pt-BR" sz="4000" b="1" dirty="0" smtClean="0">
                <a:latin typeface="Franklin Gothic Medium" pitchFamily="34" charset="0"/>
              </a:rPr>
            </a:br>
            <a:r>
              <a:rPr lang="pt-BR" sz="4000" b="1" dirty="0" smtClean="0">
                <a:latin typeface="Franklin Gothic Medium" pitchFamily="34" charset="0"/>
              </a:rPr>
              <a:t>interatividade + relacionamento com o consumidor. </a:t>
            </a:r>
            <a:endParaRPr lang="pt-BR" sz="4000" b="1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37328" y="1279944"/>
            <a:ext cx="11265031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Marketing Emocional - mensagens e componentes emocionais certos, na quantidade certa, no lugar certo e na hora </a:t>
            </a:r>
            <a:r>
              <a:rPr lang="pt-BR" b="1" dirty="0" smtClean="0"/>
              <a:t>certa.</a:t>
            </a:r>
            <a:endParaRPr lang="pt-BR" b="1" dirty="0" smtClean="0"/>
          </a:p>
          <a:p>
            <a:endParaRPr lang="pt-BR" sz="800" b="1" dirty="0" smtClean="0"/>
          </a:p>
          <a:p>
            <a:r>
              <a:rPr lang="pt-BR" dirty="0" err="1" smtClean="0">
                <a:latin typeface="Franklin Gothic Medium" pitchFamily="34" charset="0"/>
              </a:rPr>
              <a:t>Storytelling</a:t>
            </a:r>
            <a:r>
              <a:rPr lang="pt-BR" dirty="0" smtClean="0">
                <a:latin typeface="Franklin Gothic Medium" pitchFamily="34" charset="0"/>
              </a:rPr>
              <a:t> - consiste em contar uma história interessante sobre uma empresa ou um produto, aproximando seus </a:t>
            </a:r>
            <a:r>
              <a:rPr lang="pt-BR" dirty="0" smtClean="0">
                <a:latin typeface="Franklin Gothic Medium" pitchFamily="34" charset="0"/>
              </a:rPr>
              <a:t>consumidores.</a:t>
            </a:r>
            <a:endParaRPr lang="pt-BR" dirty="0" smtClean="0">
              <a:latin typeface="Franklin Gothic Medium" pitchFamily="34" charset="0"/>
            </a:endParaRPr>
          </a:p>
          <a:p>
            <a:endParaRPr lang="pt-BR" sz="800" dirty="0" smtClean="0"/>
          </a:p>
          <a:p>
            <a:r>
              <a:rPr lang="pt-BR" b="1" dirty="0" smtClean="0"/>
              <a:t>Marketing de guerrilha - representa uma quebra de paradigma  com a maneira tradicional de como uma marca se comunica com seus </a:t>
            </a:r>
            <a:r>
              <a:rPr lang="pt-BR" b="1" dirty="0" smtClean="0"/>
              <a:t>públicos</a:t>
            </a:r>
            <a:r>
              <a:rPr lang="pt-BR" b="1" dirty="0" smtClean="0"/>
              <a:t>.</a:t>
            </a:r>
          </a:p>
          <a:p>
            <a:endParaRPr lang="pt-BR" sz="800" b="1" dirty="0" smtClean="0"/>
          </a:p>
          <a:p>
            <a:r>
              <a:rPr lang="pt-BR" b="1" dirty="0" smtClean="0"/>
              <a:t>Marketing de emboscada – pega carona em </a:t>
            </a:r>
            <a:r>
              <a:rPr lang="pt-BR" b="1" dirty="0" smtClean="0"/>
              <a:t>eventos.</a:t>
            </a:r>
            <a:endParaRPr lang="pt-BR" b="1" dirty="0" smtClean="0"/>
          </a:p>
          <a:p>
            <a:endParaRPr lang="pt-BR" sz="800" b="1" dirty="0" smtClean="0">
              <a:latin typeface="Franklin Gothic Medium" pitchFamily="34" charset="0"/>
            </a:endParaRPr>
          </a:p>
          <a:p>
            <a:r>
              <a:rPr lang="pt-BR" i="1" dirty="0" smtClean="0">
                <a:latin typeface="Franklin Gothic Medium" pitchFamily="34" charset="0"/>
              </a:rPr>
              <a:t>Flash</a:t>
            </a:r>
            <a:r>
              <a:rPr lang="pt-BR" dirty="0" smtClean="0">
                <a:latin typeface="Franklin Gothic Medium" pitchFamily="34" charset="0"/>
              </a:rPr>
              <a:t> </a:t>
            </a:r>
            <a:r>
              <a:rPr lang="pt-BR" i="1" dirty="0" err="1" smtClean="0">
                <a:latin typeface="Franklin Gothic Medium" pitchFamily="34" charset="0"/>
              </a:rPr>
              <a:t>mobilization</a:t>
            </a:r>
            <a:r>
              <a:rPr lang="pt-BR" dirty="0" smtClean="0">
                <a:latin typeface="Franklin Gothic Medium" pitchFamily="34" charset="0"/>
              </a:rPr>
              <a:t> - (aglomeração rápida</a:t>
            </a:r>
            <a:r>
              <a:rPr lang="pt-BR" dirty="0" smtClean="0">
                <a:latin typeface="Franklin Gothic Medium" pitchFamily="34" charset="0"/>
              </a:rPr>
              <a:t>).</a:t>
            </a:r>
            <a:endParaRPr lang="pt-BR" dirty="0" smtClean="0">
              <a:latin typeface="Franklin Gothic Medium" pitchFamily="34" charset="0"/>
            </a:endParaRPr>
          </a:p>
          <a:p>
            <a:endParaRPr lang="pt-BR" sz="800" dirty="0" smtClean="0">
              <a:latin typeface="Franklin Gothic Medium" pitchFamily="34" charset="0"/>
            </a:endParaRPr>
          </a:p>
          <a:p>
            <a:r>
              <a:rPr lang="pt-BR" dirty="0" smtClean="0">
                <a:latin typeface="Franklin Gothic Medium" pitchFamily="34" charset="0"/>
              </a:rPr>
              <a:t>Patrocínio - é apresentado ao consumidor em um momento diferente do habitual, no seu momento de lazer, de </a:t>
            </a:r>
            <a:r>
              <a:rPr lang="pt-BR" dirty="0" smtClean="0">
                <a:latin typeface="Franklin Gothic Medium" pitchFamily="34" charset="0"/>
              </a:rPr>
              <a:t>descontração.</a:t>
            </a:r>
            <a:endParaRPr lang="pt-BR" dirty="0" smtClean="0">
              <a:latin typeface="Franklin Gothic Medium" pitchFamily="34" charset="0"/>
            </a:endParaRPr>
          </a:p>
          <a:p>
            <a:endParaRPr lang="pt-BR" sz="800" dirty="0" smtClean="0">
              <a:latin typeface="Franklin Gothic Medium" pitchFamily="34" charset="0"/>
            </a:endParaRPr>
          </a:p>
          <a:p>
            <a:pPr marL="342900" indent="-342900" algn="just"/>
            <a:r>
              <a:rPr lang="pt-BR" dirty="0" smtClean="0">
                <a:latin typeface="Franklin Gothic Medium" pitchFamily="34" charset="0"/>
              </a:rPr>
              <a:t>Performance - Não há ensaios prévios; é organizada no próprio local; a marca é apresentada de forma sutil.</a:t>
            </a:r>
          </a:p>
          <a:p>
            <a:pPr marL="285750" indent="-285750" algn="just"/>
            <a:endParaRPr lang="pt-BR" sz="800" dirty="0" smtClean="0">
              <a:latin typeface="Franklin Gothic Medium" pitchFamily="34" charset="0"/>
            </a:endParaRPr>
          </a:p>
          <a:p>
            <a:pPr marL="285750" indent="-285750" algn="just"/>
            <a:r>
              <a:rPr lang="pt-BR" dirty="0" smtClean="0">
                <a:latin typeface="Franklin Gothic Medium" pitchFamily="34" charset="0"/>
              </a:rPr>
              <a:t>Marketing viral - Foco nas redes sociais; dissemina rapidamente; criatividade e impacto.</a:t>
            </a:r>
          </a:p>
          <a:p>
            <a:pPr marL="285750" indent="-285750" algn="just"/>
            <a:endParaRPr lang="pt-BR" sz="800" dirty="0" smtClean="0">
              <a:latin typeface="Franklin Gothic Medium" pitchFamily="34" charset="0"/>
            </a:endParaRPr>
          </a:p>
          <a:p>
            <a:pPr marL="285750" indent="-285750" algn="just"/>
            <a:r>
              <a:rPr lang="pt-BR" dirty="0" smtClean="0">
                <a:latin typeface="Franklin Gothic Medium" pitchFamily="34" charset="0"/>
              </a:rPr>
              <a:t>Marketing digital – ações estratégicas utilizando os meios e as ferramentas digitais.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730578" y="240683"/>
            <a:ext cx="10657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Franklin Gothic Medium" pitchFamily="34" charset="0"/>
              </a:rPr>
              <a:t>Marketing contemporâneo</a:t>
            </a:r>
            <a:endParaRPr lang="pt-BR" sz="4000" b="1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42245" y="296765"/>
            <a:ext cx="11233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atin typeface="Franklin Gothic Medium" pitchFamily="34" charset="0"/>
              </a:rPr>
              <a:t>Marketing de guerrilha</a:t>
            </a:r>
            <a:endParaRPr lang="pt-BR" sz="3600" b="1" dirty="0">
              <a:latin typeface="Franklin Gothic Medium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112779"/>
            <a:ext cx="1123324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pic>
        <p:nvPicPr>
          <p:cNvPr id="7" name="Picture 2" descr="Resultado de imagem para marketing de guerrilh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3" y="692696"/>
            <a:ext cx="11678648" cy="530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3" y="692696"/>
            <a:ext cx="11320672" cy="5532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620688"/>
            <a:ext cx="10561173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620688"/>
            <a:ext cx="1094521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pic>
        <p:nvPicPr>
          <p:cNvPr id="3" name="Picture 2" descr="Michael Johnson assinou tênis da Nike nas Olimpíadas de 199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715" y="910583"/>
            <a:ext cx="8720184" cy="40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95535" y="4905851"/>
            <a:ext cx="115293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solidFill>
                  <a:srgbClr val="000000"/>
                </a:solidFill>
                <a:latin typeface="Franklin Gothic Medium" pitchFamily="34" charset="0"/>
              </a:rPr>
              <a:t>Tênis de ouro</a:t>
            </a:r>
          </a:p>
          <a:p>
            <a:pPr algn="just"/>
            <a:r>
              <a:rPr lang="pt-BR" sz="1600" dirty="0">
                <a:solidFill>
                  <a:srgbClr val="333333"/>
                </a:solidFill>
                <a:latin typeface="Franklin Gothic Medium" pitchFamily="34" charset="0"/>
              </a:rPr>
              <a:t>As Olimpíadas de 1996 foram memoráveis para a Nike. O velocista americano Michael Johnson quebrou um recorde mundial cruzando a linha de chegada com um belo par de </a:t>
            </a:r>
            <a:r>
              <a:rPr lang="pt-BR" sz="1600" dirty="0" smtClean="0">
                <a:solidFill>
                  <a:srgbClr val="333333"/>
                </a:solidFill>
                <a:latin typeface="Franklin Gothic Medium" pitchFamily="34" charset="0"/>
              </a:rPr>
              <a:t>Nike </a:t>
            </a:r>
            <a:r>
              <a:rPr lang="pt-BR" sz="1600" dirty="0">
                <a:solidFill>
                  <a:srgbClr val="333333"/>
                </a:solidFill>
                <a:latin typeface="Franklin Gothic Medium" pitchFamily="34" charset="0"/>
              </a:rPr>
              <a:t>dourados. Mais tarde, ele foi capa da revista Time com os tênis envoltos no pescoço, junto com suas duas medalhas de ouro. Uma visibilidade e tanto, para a tristeza da </a:t>
            </a:r>
            <a:r>
              <a:rPr lang="pt-BR" sz="1600" dirty="0" err="1">
                <a:solidFill>
                  <a:srgbClr val="333333"/>
                </a:solidFill>
                <a:latin typeface="Franklin Gothic Medium" pitchFamily="34" charset="0"/>
              </a:rPr>
              <a:t>Reebok</a:t>
            </a:r>
            <a:r>
              <a:rPr lang="pt-BR" sz="1600" dirty="0">
                <a:solidFill>
                  <a:srgbClr val="333333"/>
                </a:solidFill>
                <a:latin typeface="Franklin Gothic Medium" pitchFamily="34" charset="0"/>
              </a:rPr>
              <a:t>, que pagou 20 milhões de dólares para ser patrocinadora oficial dos Jogos. </a:t>
            </a:r>
            <a:endParaRPr lang="pt-BR" sz="1600" dirty="0" smtClean="0">
              <a:solidFill>
                <a:srgbClr val="333333"/>
              </a:solidFill>
              <a:latin typeface="Franklin Gothic Medium" pitchFamily="34" charset="0"/>
            </a:endParaRPr>
          </a:p>
          <a:p>
            <a:pPr algn="just"/>
            <a:r>
              <a:rPr lang="pt-BR" sz="1600" dirty="0" smtClean="0">
                <a:solidFill>
                  <a:srgbClr val="333333"/>
                </a:solidFill>
                <a:latin typeface="Franklin Gothic Medium" pitchFamily="34" charset="0"/>
              </a:rPr>
              <a:t>Fonte: </a:t>
            </a:r>
            <a:r>
              <a:rPr lang="pt-BR" sz="1600" dirty="0">
                <a:solidFill>
                  <a:srgbClr val="333333"/>
                </a:solidFill>
                <a:latin typeface="Franklin Gothic Medium" pitchFamily="34" charset="0"/>
              </a:rPr>
              <a:t>R</a:t>
            </a:r>
            <a:r>
              <a:rPr lang="pt-BR" sz="1600" dirty="0" smtClean="0">
                <a:solidFill>
                  <a:srgbClr val="333333"/>
                </a:solidFill>
                <a:latin typeface="Franklin Gothic Medium" pitchFamily="34" charset="0"/>
              </a:rPr>
              <a:t>evista Exame.</a:t>
            </a:r>
          </a:p>
          <a:p>
            <a:pPr algn="just"/>
            <a:endParaRPr lang="pt-BR" sz="1600" b="0" i="0" dirty="0">
              <a:solidFill>
                <a:srgbClr val="333333"/>
              </a:solidFill>
              <a:effectLst/>
              <a:latin typeface="Open San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42245" y="296765"/>
            <a:ext cx="11233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atin typeface="Franklin Gothic Medium" pitchFamily="34" charset="0"/>
              </a:rPr>
              <a:t>Marketing de guerrilha</a:t>
            </a:r>
            <a:endParaRPr lang="pt-BR" sz="3600" b="1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25689" y="1152993"/>
            <a:ext cx="10182578" cy="3821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CONTEUDO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pt-BR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Conceitos e fundamentos de Marketing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pt-BR" sz="2000" dirty="0" smtClean="0">
                <a:latin typeface="Franklin Gothic Medium" panose="020B0603020102020204" pitchFamily="34" charset="0"/>
              </a:rPr>
              <a:t>Marketing e sustentabilidade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pt-BR" sz="2000" dirty="0" smtClean="0">
                <a:effectLst/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Marketing </a:t>
            </a:r>
            <a:r>
              <a:rPr lang="pt-BR" sz="2000" dirty="0" err="1" smtClean="0">
                <a:effectLst/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Museal</a:t>
            </a:r>
            <a:endParaRPr lang="pt-BR" sz="2000" dirty="0" smtClean="0">
              <a:effectLst/>
              <a:latin typeface="Franklin Gothic Medium" panose="020B06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pt-BR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Marketing Digital 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pt-BR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Marketing de influencia</a:t>
            </a:r>
            <a:endParaRPr lang="pt-BR" sz="2000" dirty="0" smtClean="0">
              <a:effectLst/>
              <a:latin typeface="Franklin Gothic Medium" panose="020B06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pt-BR" sz="20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Comercializacao</a:t>
            </a:r>
            <a:r>
              <a:rPr lang="pt-BR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desenvolvimento de produtos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pt-BR" sz="2000" dirty="0" smtClean="0">
                <a:effectLst/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Atividade em grupo</a:t>
            </a:r>
            <a:endParaRPr lang="pt-BR" sz="2000" dirty="0">
              <a:effectLst/>
              <a:latin typeface="Franklin Gothic Medium" panose="020B06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2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42245" y="296765"/>
            <a:ext cx="11233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atin typeface="Franklin Gothic Medium" pitchFamily="34" charset="0"/>
              </a:rPr>
              <a:t>Patrocínio</a:t>
            </a:r>
            <a:endParaRPr lang="pt-BR" sz="3600" b="1" dirty="0">
              <a:latin typeface="Franklin Gothic Medium" pitchFamily="34" charset="0"/>
            </a:endParaRPr>
          </a:p>
        </p:txBody>
      </p:sp>
      <p:pic>
        <p:nvPicPr>
          <p:cNvPr id="7" name="Picture 4" descr="Resultado de imagem para marketing de patrocini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328" y="1034879"/>
            <a:ext cx="9878300" cy="521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6882" y="1983932"/>
            <a:ext cx="10044753" cy="2387600"/>
          </a:xfrm>
        </p:spPr>
        <p:txBody>
          <a:bodyPr>
            <a:normAutofit/>
          </a:bodyPr>
          <a:lstStyle/>
          <a:p>
            <a:r>
              <a:rPr lang="pt-BR" sz="5000" b="1" dirty="0" smtClean="0">
                <a:latin typeface="Franklin Gothic Medium" panose="020B0603020102020204" pitchFamily="34" charset="0"/>
              </a:rPr>
              <a:t>Marketing: interfaces para a dinamização sustentável do setor museológico</a:t>
            </a:r>
            <a:endParaRPr lang="pt-BR" sz="5000" b="1" dirty="0">
              <a:latin typeface="Franklin Gothic Medium" panose="020B06030201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1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300" b="1" dirty="0" smtClean="0">
                <a:latin typeface="Franklin Gothic Medium" panose="020B0603020102020204" pitchFamily="34" charset="0"/>
              </a:rPr>
              <a:t>Conceito operacional de sustentabilidade – Programa Ibermuseus</a:t>
            </a:r>
            <a:endParaRPr lang="pt-BR" sz="4300" b="1" dirty="0">
              <a:latin typeface="Franklin Gothic Medium" panose="020B0603020102020204" pitchFamily="34" charset="0"/>
            </a:endParaRPr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853966" y="1557603"/>
            <a:ext cx="10515600" cy="4351338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pt-BR" sz="2800" b="1" dirty="0" smtClean="0">
              <a:solidFill>
                <a:srgbClr val="002060"/>
              </a:solidFill>
            </a:endParaRPr>
          </a:p>
          <a:p>
            <a:pPr marL="0" indent="0" algn="r" eaLnBrk="1" hangingPunct="1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pt-BR" sz="3600" dirty="0">
                <a:latin typeface="Franklin Gothic Medium" panose="020B0603020102020204" pitchFamily="34" charset="0"/>
              </a:rPr>
              <a:t>“A </a:t>
            </a:r>
            <a:r>
              <a:rPr lang="pt-BR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capacidade</a:t>
            </a:r>
            <a:r>
              <a:rPr lang="pt-BR" sz="3600" dirty="0">
                <a:latin typeface="Franklin Gothic Medium" panose="020B0603020102020204" pitchFamily="34" charset="0"/>
              </a:rPr>
              <a:t> das Instituições e Processos Museais Ibero-Americanos, em seus empreendimentos, </a:t>
            </a:r>
            <a:r>
              <a:rPr lang="pt-BR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promoverem continuamente o desenvolvimento</a:t>
            </a:r>
            <a:r>
              <a:rPr lang="pt-BR" sz="3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pt-BR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local</a:t>
            </a:r>
            <a:r>
              <a:rPr lang="pt-BR" sz="3600" dirty="0">
                <a:latin typeface="Franklin Gothic Medium" panose="020B0603020102020204" pitchFamily="34" charset="0"/>
              </a:rPr>
              <a:t> no cumprimento dos seus </a:t>
            </a:r>
            <a:r>
              <a:rPr lang="pt-BR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objetivos</a:t>
            </a:r>
            <a:r>
              <a:rPr lang="pt-BR" sz="3600" dirty="0">
                <a:latin typeface="Franklin Gothic Medium" panose="020B0603020102020204" pitchFamily="34" charset="0"/>
              </a:rPr>
              <a:t>, compreendendo as seguintes dimensões: </a:t>
            </a:r>
            <a:r>
              <a:rPr lang="pt-BR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cultural, social, econômica e ambiental</a:t>
            </a:r>
            <a:r>
              <a:rPr lang="pt-BR" sz="3600" dirty="0" smtClean="0">
                <a:latin typeface="Franklin Gothic Medium" panose="020B0603020102020204" pitchFamily="34" charset="0"/>
              </a:rPr>
              <a:t>.”</a:t>
            </a:r>
            <a:endParaRPr lang="pt-BR" sz="3600" i="1" dirty="0" smtClean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pt-BR" sz="3600" cap="small" dirty="0" smtClean="0">
              <a:latin typeface="Franklin Gothic Medium" panose="020B06030201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5952311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1400" dirty="0">
                <a:latin typeface="Franklin Gothic Medium" panose="020B0603020102020204" pitchFamily="34" charset="0"/>
              </a:rPr>
              <a:t>Fonte: 1º Reunião da Mesa técnica da Linha de  Ação Sustentabilidade das Instituições e Processos Museais Ibero-americanos, coordenada pelo </a:t>
            </a:r>
            <a:r>
              <a:rPr lang="pt-BR" altLang="pt-BR" sz="1400" dirty="0" smtClean="0">
                <a:latin typeface="Franklin Gothic Medium" panose="020B0603020102020204" pitchFamily="34" charset="0"/>
              </a:rPr>
              <a:t>Ibram/MinC </a:t>
            </a:r>
            <a:r>
              <a:rPr lang="pt-BR" altLang="pt-BR" sz="1400" dirty="0">
                <a:latin typeface="Franklin Gothic Medium" panose="020B0603020102020204" pitchFamily="34" charset="0"/>
              </a:rPr>
              <a:t>no âmbito do Programa Ibermuseus. Junho,  </a:t>
            </a:r>
            <a:r>
              <a:rPr lang="pt-BR" altLang="pt-BR" sz="1400" dirty="0" smtClean="0">
                <a:latin typeface="Franklin Gothic Medium" panose="020B0603020102020204" pitchFamily="34" charset="0"/>
              </a:rPr>
              <a:t>2015.</a:t>
            </a:r>
            <a:endParaRPr lang="pt-BR" sz="1400" i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endParaRPr lang="pt-BR" sz="1400" dirty="0">
              <a:latin typeface="Franklin Gothic Medium" panose="020B06030201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1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/>
          <p:cNvSpPr>
            <a:spLocks noGrp="1"/>
          </p:cNvSpPr>
          <p:nvPr>
            <p:ph type="ctrTitle"/>
          </p:nvPr>
        </p:nvSpPr>
        <p:spPr bwMode="auto">
          <a:xfrm>
            <a:off x="0" y="476251"/>
            <a:ext cx="12192000" cy="1008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sz="4400" b="1" dirty="0" smtClean="0">
                <a:latin typeface="Franklin Gothic Medium" panose="020B0603020102020204" pitchFamily="34" charset="0"/>
              </a:rPr>
              <a:t>Museus: Dimensões da Sustentabilidade</a:t>
            </a:r>
            <a:endParaRPr lang="pt-BR" altLang="pt-BR" sz="4400" dirty="0" smtClean="0">
              <a:latin typeface="Franklin Gothic Medium" panose="020B06030201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1730" y="1554633"/>
            <a:ext cx="8637373" cy="4586674"/>
          </a:xfrm>
        </p:spPr>
        <p:txBody>
          <a:bodyPr>
            <a:normAutofit/>
          </a:bodyPr>
          <a:lstStyle/>
          <a:p>
            <a:pPr marL="571500" indent="-571500" algn="l">
              <a:defRPr/>
            </a:pPr>
            <a:r>
              <a:rPr lang="pt-BR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I. Cultural </a:t>
            </a:r>
          </a:p>
          <a:p>
            <a:pPr marL="571500" indent="-571500" algn="just">
              <a:defRPr/>
            </a:pPr>
            <a:endParaRPr lang="pt-BR" sz="2200" b="1" dirty="0" smtClean="0">
              <a:solidFill>
                <a:schemeClr val="tx1"/>
              </a:solidFill>
              <a:latin typeface="Franklin Gothic Medium" panose="020B0603020102020204" pitchFamily="34" charset="0"/>
            </a:endParaRPr>
          </a:p>
          <a:p>
            <a:pPr marL="79375" algn="just">
              <a:spcBef>
                <a:spcPts val="0"/>
              </a:spcBef>
              <a:defRPr/>
            </a:pPr>
            <a:r>
              <a:rPr lang="pt-BR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O respeito à diversidade cultural das comunidades e dos povos, e o acompanhamento de seus processos de mudança.</a:t>
            </a:r>
          </a:p>
          <a:p>
            <a:pPr marL="79375" algn="just">
              <a:defRPr/>
            </a:pPr>
            <a:endParaRPr lang="pt-BR" dirty="0" smtClean="0">
              <a:solidFill>
                <a:schemeClr val="tx1"/>
              </a:solidFill>
              <a:latin typeface="Franklin Gothic Medium" panose="020B0603020102020204" pitchFamily="34" charset="0"/>
            </a:endParaRPr>
          </a:p>
          <a:p>
            <a:pPr marL="571500" indent="-571500" algn="l">
              <a:spcBef>
                <a:spcPts val="0"/>
              </a:spcBef>
              <a:defRPr/>
            </a:pPr>
            <a:r>
              <a:rPr lang="pt-BR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Exemplos</a:t>
            </a:r>
          </a:p>
          <a:p>
            <a:pPr marL="457200" indent="-457200" algn="l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pt-BR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Espaço </a:t>
            </a:r>
            <a:r>
              <a:rPr lang="pt-BR" dirty="0">
                <a:solidFill>
                  <a:schemeClr val="tx1"/>
                </a:solidFill>
                <a:latin typeface="Franklin Gothic Medium" panose="020B0603020102020204" pitchFamily="34" charset="0"/>
              </a:rPr>
              <a:t>de </a:t>
            </a:r>
            <a:r>
              <a:rPr lang="pt-BR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reflexão e </a:t>
            </a:r>
            <a:r>
              <a:rPr lang="pt-BR" dirty="0">
                <a:solidFill>
                  <a:schemeClr val="tx1"/>
                </a:solidFill>
                <a:latin typeface="Franklin Gothic Medium" panose="020B0603020102020204" pitchFamily="34" charset="0"/>
              </a:rPr>
              <a:t>debates;</a:t>
            </a:r>
          </a:p>
          <a:p>
            <a:pPr marL="457200" indent="-457200" algn="l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pt-BR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Promotor </a:t>
            </a:r>
            <a:r>
              <a:rPr lang="pt-BR" dirty="0">
                <a:solidFill>
                  <a:schemeClr val="tx1"/>
                </a:solidFill>
                <a:latin typeface="Franklin Gothic Medium" panose="020B0603020102020204" pitchFamily="34" charset="0"/>
              </a:rPr>
              <a:t>da </a:t>
            </a:r>
            <a:r>
              <a:rPr lang="pt-BR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interculturalidade</a:t>
            </a:r>
            <a:r>
              <a:rPr lang="pt-BR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;</a:t>
            </a:r>
            <a:endParaRPr lang="pt-BR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  <a:p>
            <a:pPr marL="457200" indent="-457200" algn="l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pt-BR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Promotor </a:t>
            </a:r>
            <a:r>
              <a:rPr lang="pt-BR" dirty="0">
                <a:solidFill>
                  <a:schemeClr val="tx1"/>
                </a:solidFill>
                <a:latin typeface="Franklin Gothic Medium" panose="020B0603020102020204" pitchFamily="34" charset="0"/>
              </a:rPr>
              <a:t>do patrimônio integral.</a:t>
            </a:r>
          </a:p>
          <a:p>
            <a:pPr marL="571500" indent="-571500" algn="just">
              <a:defRPr/>
            </a:pPr>
            <a:endParaRPr lang="pt-BR" b="1" dirty="0" smtClean="0">
              <a:solidFill>
                <a:schemeClr val="tx1"/>
              </a:solidFill>
              <a:latin typeface="Franklin Gothic Medium" panose="020B0603020102020204" pitchFamily="34" charset="0"/>
            </a:endParaRPr>
          </a:p>
          <a:p>
            <a:pPr algn="just">
              <a:defRPr/>
            </a:pPr>
            <a:endParaRPr lang="pt-BR" dirty="0">
              <a:latin typeface="Franklin Gothic Medium" panose="020B06030201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5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/>
          <p:cNvSpPr>
            <a:spLocks noGrp="1"/>
          </p:cNvSpPr>
          <p:nvPr>
            <p:ph type="ctrTitle"/>
          </p:nvPr>
        </p:nvSpPr>
        <p:spPr bwMode="auto">
          <a:xfrm>
            <a:off x="0" y="476251"/>
            <a:ext cx="12192000" cy="1008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pt-BR" altLang="pt-BR" sz="4400" b="1" dirty="0" smtClean="0">
                <a:latin typeface="Franklin Gothic Medium" panose="020B0603020102020204" pitchFamily="34" charset="0"/>
              </a:rPr>
              <a:t>Museus: Dimensões da Sustentabilidade</a:t>
            </a:r>
            <a:endParaRPr lang="pt-BR" altLang="pt-BR" sz="4400" dirty="0" smtClean="0">
              <a:latin typeface="Franklin Gothic Medium" panose="020B06030201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67017" y="1557337"/>
            <a:ext cx="8612660" cy="4732251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pt-BR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II. Social </a:t>
            </a:r>
          </a:p>
          <a:p>
            <a:pPr algn="just">
              <a:defRPr/>
            </a:pPr>
            <a:endParaRPr lang="pt-BR" sz="2200" b="1" dirty="0">
              <a:latin typeface="Franklin Gothic Medium" panose="020B0603020102020204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pt-BR" dirty="0">
                <a:latin typeface="Franklin Gothic Medium" panose="020B0603020102020204" pitchFamily="34" charset="0"/>
              </a:rPr>
              <a:t>A melhoria da qualidade de vida da população por meio da promoção do acesso à cultura, da preservação da memória; e a diminuição das diferenças sociais de maneira universal, democrática e participativa.</a:t>
            </a:r>
          </a:p>
          <a:p>
            <a:pPr algn="just">
              <a:defRPr/>
            </a:pPr>
            <a:endParaRPr lang="pt-BR" sz="2200" dirty="0">
              <a:latin typeface="Franklin Gothic Medium" panose="020B0603020102020204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pt-BR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Exemplos</a:t>
            </a:r>
          </a:p>
          <a:p>
            <a:pPr marL="571500" indent="-571500" algn="just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pt-BR" dirty="0">
                <a:latin typeface="Franklin Gothic Medium" panose="020B0603020102020204" pitchFamily="34" charset="0"/>
              </a:rPr>
              <a:t> Acesso e participação das comunidades;</a:t>
            </a:r>
          </a:p>
          <a:p>
            <a:pPr marL="571500" indent="-571500" algn="just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pt-BR" dirty="0">
                <a:latin typeface="Franklin Gothic Medium" panose="020B0603020102020204" pitchFamily="34" charset="0"/>
              </a:rPr>
              <a:t> Ações de conscientização, capacitação, investigação, organização e difusão envolvendo as comunidades;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1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92877" y="1655808"/>
            <a:ext cx="8699155" cy="464614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  <a:defRPr/>
            </a:pPr>
            <a:r>
              <a:rPr lang="pt-BR" altLang="pt-BR" sz="58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III. Econômica 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pt-BR" altLang="pt-BR" b="1" dirty="0" smtClean="0">
              <a:latin typeface="Franklin Gothic Medium" panose="020B060302010202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pt-BR" altLang="pt-BR" b="1" dirty="0" smtClean="0">
              <a:latin typeface="Franklin Gothic Medium" panose="020B0603020102020204" pitchFamily="34" charset="0"/>
            </a:endParaRPr>
          </a:p>
          <a:p>
            <a:pPr marL="4763" indent="14288" algn="just">
              <a:spcBef>
                <a:spcPts val="0"/>
              </a:spcBef>
              <a:buNone/>
              <a:defRPr/>
            </a:pPr>
            <a:r>
              <a:rPr lang="pt-BR" altLang="pt-BR" sz="3800" dirty="0">
                <a:latin typeface="Franklin Gothic Medium" panose="020B0603020102020204" pitchFamily="34" charset="0"/>
              </a:rPr>
              <a:t>O desenvolvimento de processos de funcionamento sustentáveis; a busca de recursos financeiros necessários ao cumprimento de sua missão; e a contribuição ao desenvolvimento da economia local.</a:t>
            </a:r>
          </a:p>
          <a:p>
            <a:pPr marL="4763" indent="14288" algn="just">
              <a:spcBef>
                <a:spcPts val="0"/>
              </a:spcBef>
              <a:buNone/>
              <a:defRPr/>
            </a:pPr>
            <a:endParaRPr lang="pt-BR" altLang="pt-BR" dirty="0" smtClean="0">
              <a:latin typeface="Franklin Gothic Medium" panose="020B0603020102020204" pitchFamily="34" charset="0"/>
            </a:endParaRPr>
          </a:p>
          <a:p>
            <a:pPr marL="4763" indent="14288" algn="just">
              <a:spcBef>
                <a:spcPts val="0"/>
              </a:spcBef>
              <a:buNone/>
              <a:defRPr/>
            </a:pPr>
            <a:endParaRPr lang="pt-BR" altLang="pt-BR" dirty="0" smtClean="0">
              <a:solidFill>
                <a:schemeClr val="bg1">
                  <a:lumMod val="65000"/>
                </a:schemeClr>
              </a:solidFill>
              <a:latin typeface="Franklin Gothic Medium" panose="020B060302010202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pt-BR" sz="37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Exemplos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  <a:tabLst>
                <a:tab pos="360363" algn="l"/>
              </a:tabLst>
              <a:defRPr/>
            </a:pPr>
            <a:r>
              <a:rPr lang="pt-BR" sz="3700" dirty="0">
                <a:latin typeface="Franklin Gothic Medium" panose="020B0603020102020204" pitchFamily="34" charset="0"/>
              </a:rPr>
              <a:t> </a:t>
            </a:r>
            <a:r>
              <a:rPr lang="pt-BR" sz="3700" dirty="0" smtClean="0">
                <a:latin typeface="Franklin Gothic Medium" panose="020B0603020102020204" pitchFamily="34" charset="0"/>
              </a:rPr>
              <a:t>Participação pública e privada nos processos de gestão;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pt-BR" sz="3700" dirty="0" smtClean="0">
                <a:latin typeface="Franklin Gothic Medium" panose="020B0603020102020204" pitchFamily="34" charset="0"/>
              </a:rPr>
              <a:t> Implantação de sistemas de monitoramento contra desperdícios;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pt-BR" sz="3700" dirty="0" smtClean="0">
                <a:latin typeface="Franklin Gothic Medium" panose="020B0603020102020204" pitchFamily="34" charset="0"/>
              </a:rPr>
              <a:t> Patrocínios, Associações de Amigos, desoneração de impostos  e prestação de serviços e vendas de seus produtos;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pt-BR" sz="3700" dirty="0" smtClean="0">
                <a:latin typeface="Franklin Gothic Medium" panose="020B0603020102020204" pitchFamily="34" charset="0"/>
              </a:rPr>
              <a:t> Articulação com o turismo.</a:t>
            </a:r>
          </a:p>
          <a:p>
            <a:pPr marL="4763" indent="14288">
              <a:buNone/>
              <a:defRPr/>
            </a:pPr>
            <a:endParaRPr lang="pt-BR" b="1" dirty="0" smtClean="0">
              <a:latin typeface="Franklin Gothic Medium" panose="020B0603020102020204" pitchFamily="34" charset="0"/>
            </a:endParaRPr>
          </a:p>
          <a:p>
            <a:pPr marL="4763" indent="14288">
              <a:buNone/>
              <a:defRPr/>
            </a:pPr>
            <a:endParaRPr lang="pt-BR" b="1" dirty="0" smtClean="0">
              <a:latin typeface="Franklin Gothic Medium" panose="020B0603020102020204" pitchFamily="34" charset="0"/>
            </a:endParaRPr>
          </a:p>
          <a:p>
            <a:pPr marL="4763" indent="14288">
              <a:buNone/>
              <a:defRPr/>
            </a:pP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0" y="476251"/>
            <a:ext cx="12192000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b="1" dirty="0" smtClean="0">
                <a:latin typeface="Franklin Gothic Medium" panose="020B0603020102020204" pitchFamily="34" charset="0"/>
              </a:rPr>
              <a:t>Museus: Dimensões da Sustentabilidade</a:t>
            </a:r>
            <a:endParaRPr lang="pt-BR" altLang="pt-BR" dirty="0" smtClean="0">
              <a:latin typeface="Franklin Gothic Medium" panose="020B06030201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9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70455" y="1623350"/>
            <a:ext cx="8921577" cy="4505600"/>
          </a:xfrm>
        </p:spPr>
        <p:txBody>
          <a:bodyPr>
            <a:normAutofit lnSpcReduction="10000"/>
          </a:bodyPr>
          <a:lstStyle/>
          <a:p>
            <a:pPr indent="14288">
              <a:buNone/>
              <a:defRPr/>
            </a:pPr>
            <a:r>
              <a:rPr lang="pt-BR" altLang="pt-BR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IV. Ambiental</a:t>
            </a:r>
          </a:p>
          <a:p>
            <a:pPr indent="14288" algn="ctr">
              <a:buNone/>
              <a:defRPr/>
            </a:pPr>
            <a:endParaRPr lang="pt-BR" altLang="pt-BR" sz="2400" b="1" dirty="0">
              <a:latin typeface="Franklin Gothic Medium" panose="020B0603020102020204" pitchFamily="34" charset="0"/>
            </a:endParaRPr>
          </a:p>
          <a:p>
            <a:pPr indent="14288" algn="just">
              <a:spcBef>
                <a:spcPts val="0"/>
              </a:spcBef>
              <a:buNone/>
              <a:defRPr/>
            </a:pPr>
            <a:r>
              <a:rPr lang="pt-BR" altLang="pt-BR" sz="2400" dirty="0">
                <a:latin typeface="Franklin Gothic Medium" panose="020B0603020102020204" pitchFamily="34" charset="0"/>
              </a:rPr>
              <a:t>Incorporação da sustentabilidade em todas atividades, hábitos, processos e espaços, para a proteção e conservação dos ecossistemas, dos recursos hídricos e da biodiversidade.</a:t>
            </a:r>
          </a:p>
          <a:p>
            <a:pPr indent="14288" algn="just">
              <a:buNone/>
              <a:defRPr/>
            </a:pPr>
            <a:endParaRPr lang="pt-BR" altLang="pt-BR" sz="2200" dirty="0">
              <a:latin typeface="Franklin Gothic Medium" panose="020B0603020102020204" pitchFamily="34" charset="0"/>
            </a:endParaRPr>
          </a:p>
          <a:p>
            <a:pPr indent="14288">
              <a:spcBef>
                <a:spcPts val="0"/>
              </a:spcBef>
              <a:buNone/>
              <a:defRPr/>
            </a:pPr>
            <a:r>
              <a:rPr lang="pt-BR" sz="2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Exemplos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pt-BR" dirty="0">
                <a:latin typeface="Franklin Gothic Medium" panose="020B0603020102020204" pitchFamily="34" charset="0"/>
              </a:rPr>
              <a:t>Prevenção e reciclagem de materiais das exposições;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pt-BR" dirty="0">
                <a:latin typeface="Franklin Gothic Medium" panose="020B0603020102020204" pitchFamily="34" charset="0"/>
              </a:rPr>
              <a:t>Integração dos aspectos ambientais nos temas de comunicação; 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pt-BR" dirty="0">
                <a:latin typeface="Franklin Gothic Medium" panose="020B0603020102020204" pitchFamily="34" charset="0"/>
              </a:rPr>
              <a:t>Conhecimento do seu impacto ambiental isolado e integrado no seu entorno;</a:t>
            </a:r>
          </a:p>
          <a:p>
            <a:pPr indent="14288">
              <a:buNone/>
              <a:defRPr/>
            </a:pP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0" y="476251"/>
            <a:ext cx="12192000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b="1" dirty="0" smtClean="0">
                <a:latin typeface="Franklin Gothic Medium" panose="020B0603020102020204" pitchFamily="34" charset="0"/>
              </a:rPr>
              <a:t>Museus: Dimensões da Sustentabilidade</a:t>
            </a:r>
            <a:endParaRPr lang="pt-BR" altLang="pt-BR" dirty="0" smtClean="0">
              <a:latin typeface="Franklin Gothic Medium" panose="020B06030201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8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7"/>
          <p:cNvSpPr>
            <a:spLocks noGrp="1"/>
          </p:cNvSpPr>
          <p:nvPr>
            <p:ph idx="1"/>
          </p:nvPr>
        </p:nvSpPr>
        <p:spPr>
          <a:xfrm>
            <a:off x="838199" y="1567967"/>
            <a:ext cx="10985939" cy="504031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es-ES" dirty="0">
                <a:latin typeface="Franklin Gothic Medium" panose="020B0603020102020204" pitchFamily="34" charset="0"/>
              </a:rPr>
              <a:t>“Un Museo Sostenible es toda institución que realiza actividades de investigación, preservación, comunicación y reactivación del patrimonio a través de una </a:t>
            </a:r>
            <a:r>
              <a:rPr lang="es-ES" b="1" dirty="0">
                <a:latin typeface="Franklin Gothic Medium" panose="020B0603020102020204" pitchFamily="34" charset="0"/>
              </a:rPr>
              <a:t>moderna gestión museológica adecuada a los requerimientos de su entorno</a:t>
            </a:r>
            <a:r>
              <a:rPr lang="es-ES" dirty="0">
                <a:latin typeface="Franklin Gothic Medium" panose="020B0603020102020204" pitchFamily="34" charset="0"/>
              </a:rPr>
              <a:t>; y que con el fin de generar un </a:t>
            </a:r>
            <a:r>
              <a:rPr lang="es-ES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desarrollo local sostenible y  beneficios para el museo</a:t>
            </a:r>
            <a:r>
              <a:rPr lang="es-ES" dirty="0">
                <a:latin typeface="Franklin Gothic Medium" panose="020B0603020102020204" pitchFamily="34" charset="0"/>
              </a:rPr>
              <a:t>, lleva </a:t>
            </a:r>
            <a:r>
              <a:rPr lang="es-ES" dirty="0" smtClean="0">
                <a:latin typeface="Franklin Gothic Medium" panose="020B0603020102020204" pitchFamily="34" charset="0"/>
              </a:rPr>
              <a:t>a </a:t>
            </a:r>
            <a:r>
              <a:rPr lang="es-ES" b="1" dirty="0" smtClean="0">
                <a:latin typeface="Franklin Gothic Medium" panose="020B0603020102020204" pitchFamily="34" charset="0"/>
              </a:rPr>
              <a:t>cabo conjuntamente con miembros de las comunidades</a:t>
            </a:r>
            <a:r>
              <a:rPr lang="es-ES" dirty="0" smtClean="0">
                <a:latin typeface="Franklin Gothic Medium" panose="020B0603020102020204" pitchFamily="34" charset="0"/>
              </a:rPr>
              <a:t>, </a:t>
            </a:r>
            <a:r>
              <a:rPr lang="es-ES" dirty="0">
                <a:latin typeface="Franklin Gothic Medium" panose="020B0603020102020204" pitchFamily="34" charset="0"/>
              </a:rPr>
              <a:t>proyectos y actividades de </a:t>
            </a:r>
            <a:r>
              <a:rPr lang="es-ES" dirty="0" smtClean="0">
                <a:latin typeface="Franklin Gothic Medium" panose="020B0603020102020204" pitchFamily="34" charset="0"/>
              </a:rPr>
              <a:t>preservación </a:t>
            </a:r>
            <a:r>
              <a:rPr lang="es-ES" dirty="0">
                <a:latin typeface="Franklin Gothic Medium" panose="020B0603020102020204" pitchFamily="34" charset="0"/>
              </a:rPr>
              <a:t>activa ejerciendo un </a:t>
            </a:r>
            <a:r>
              <a:rPr lang="es-ES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usufructo responsable</a:t>
            </a:r>
            <a:r>
              <a:rPr lang="es-ES" b="1" dirty="0">
                <a:latin typeface="Franklin Gothic Medium" panose="020B0603020102020204" pitchFamily="34" charset="0"/>
              </a:rPr>
              <a:t> </a:t>
            </a:r>
            <a:r>
              <a:rPr lang="es-ES" dirty="0">
                <a:latin typeface="Franklin Gothic Medium" panose="020B0603020102020204" pitchFamily="34" charset="0"/>
              </a:rPr>
              <a:t>de los recursos patrimoniales.” </a:t>
            </a:r>
            <a:endParaRPr lang="es-ES" dirty="0" smtClean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endParaRPr lang="es-ES" dirty="0" smtClean="0">
              <a:latin typeface="Franklin Gothic Medium" panose="020B060302010202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" sz="2300" dirty="0" smtClean="0">
                <a:latin typeface="Franklin Gothic Medium" panose="020B0603020102020204" pitchFamily="34" charset="0"/>
              </a:rPr>
              <a:t>Georgina </a:t>
            </a:r>
            <a:r>
              <a:rPr lang="es-ES" sz="2300" dirty="0">
                <a:latin typeface="Franklin Gothic Medium" panose="020B0603020102020204" pitchFamily="34" charset="0"/>
              </a:rPr>
              <a:t>de Carli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" sz="2000" dirty="0">
                <a:latin typeface="Franklin Gothic Medium" panose="020B0603020102020204" pitchFamily="34" charset="0"/>
              </a:rPr>
              <a:t>(Un Museo Sostenible: Museo y Comunidad en la Preservación Activa de su Patrimonio – 2013)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O que são </a:t>
            </a:r>
            <a:r>
              <a:rPr lang="pt-BR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museus sustentáveis</a:t>
            </a:r>
            <a:r>
              <a:rPr lang="pt-BR" b="1" dirty="0" smtClean="0">
                <a:latin typeface="Franklin Gothic Medium" panose="020B0603020102020204" pitchFamily="34" charset="0"/>
              </a:rPr>
              <a:t>?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37648" y="1132690"/>
            <a:ext cx="9144000" cy="3323513"/>
          </a:xfrm>
        </p:spPr>
        <p:txBody>
          <a:bodyPr>
            <a:normAutofit/>
          </a:bodyPr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Marketing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pt-BR" b="1" dirty="0" err="1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Museal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b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</a:b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5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Por que </a:t>
            </a:r>
            <a:r>
              <a:rPr lang="pt-BR" b="1" dirty="0" smtClean="0">
                <a:latin typeface="Franklin Gothic Medium" panose="020B0603020102020204" pitchFamily="34" charset="0"/>
              </a:rPr>
              <a:t>Marketing </a:t>
            </a:r>
            <a:r>
              <a:rPr lang="pt-BR" b="1" dirty="0" err="1" smtClean="0">
                <a:latin typeface="Franklin Gothic Medium" panose="020B0603020102020204" pitchFamily="34" charset="0"/>
              </a:rPr>
              <a:t>Museal</a:t>
            </a:r>
            <a:r>
              <a:rPr lang="pt-BR" b="1" dirty="0" smtClean="0">
                <a:latin typeface="Franklin Gothic Medium" panose="020B0603020102020204" pitchFamily="34" charset="0"/>
              </a:rPr>
              <a:t>?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754145" y="2089576"/>
            <a:ext cx="11029360" cy="3566505"/>
          </a:xfrm>
        </p:spPr>
        <p:txBody>
          <a:bodyPr>
            <a:normAutofit/>
          </a:bodyPr>
          <a:lstStyle/>
          <a:p>
            <a:r>
              <a:rPr lang="pt-PT" sz="3600" dirty="0" smtClean="0"/>
              <a:t>Reduções dos aportes financeiros governamentais aos museus. </a:t>
            </a:r>
          </a:p>
          <a:p>
            <a:r>
              <a:rPr lang="pt-PT" sz="3600" dirty="0" smtClean="0"/>
              <a:t>Necessidade de criar fontes alternativas de financiamento que lhes proporcionem sustentabilidade econômica.</a:t>
            </a:r>
          </a:p>
          <a:p>
            <a:r>
              <a:rPr lang="pt-PT" sz="3600" dirty="0" smtClean="0"/>
              <a:t>Necessidade de aumento de público.</a:t>
            </a:r>
            <a:endParaRPr lang="pt-BR" sz="3600" dirty="0" smtClean="0"/>
          </a:p>
          <a:p>
            <a:pPr algn="ctr"/>
            <a:endParaRPr lang="pt-BR" dirty="0" smtClean="0"/>
          </a:p>
          <a:p>
            <a:pPr algn="ctr"/>
            <a:endParaRPr lang="pt-BR" dirty="0" smtClean="0">
              <a:latin typeface="Franklin Gothic Medium" pitchFamily="34" charset="0"/>
            </a:endParaRP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pic>
        <p:nvPicPr>
          <p:cNvPr id="8" name="Content Placeholder 3" descr="j031559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" r="2444"/>
          <a:stretch>
            <a:fillRect/>
          </a:stretch>
        </p:blipFill>
        <p:spPr>
          <a:xfrm>
            <a:off x="0" y="0"/>
            <a:ext cx="12192000" cy="6506263"/>
          </a:xfrm>
          <a:prstGeom prst="rect">
            <a:avLst/>
          </a:prstGeom>
        </p:spPr>
      </p:pic>
      <p:sp>
        <p:nvSpPr>
          <p:cNvPr id="9" name="Rectangle 4"/>
          <p:cNvSpPr/>
          <p:nvPr/>
        </p:nvSpPr>
        <p:spPr>
          <a:xfrm>
            <a:off x="6167174" y="657583"/>
            <a:ext cx="5801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é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marketing?</a:t>
            </a:r>
            <a:endParaRPr lang="pt-B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798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Por que Marketing </a:t>
            </a:r>
            <a:r>
              <a:rPr lang="pt-BR" b="1" dirty="0">
                <a:latin typeface="Franklin Gothic Medium" panose="020B0603020102020204" pitchFamily="34" charset="0"/>
              </a:rPr>
              <a:t>M</a:t>
            </a:r>
            <a:r>
              <a:rPr lang="pt-BR" b="1" dirty="0" smtClean="0">
                <a:latin typeface="Franklin Gothic Medium" panose="020B0603020102020204" pitchFamily="34" charset="0"/>
              </a:rPr>
              <a:t>useal?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i="1" dirty="0" smtClean="0"/>
              <a:t>O Marketing está em constante transformação...</a:t>
            </a:r>
            <a:endParaRPr lang="pt-BR" i="1" dirty="0" smtClean="0">
              <a:sym typeface="Wingdings" panose="05000000000000000000" pitchFamily="2" charset="2"/>
            </a:endParaRPr>
          </a:p>
          <a:p>
            <a:pPr lvl="1">
              <a:spcBef>
                <a:spcPts val="1000"/>
              </a:spcBef>
            </a:pPr>
            <a:r>
              <a:rPr lang="pt-BR" sz="2800" dirty="0" smtClean="0"/>
              <a:t>vem </a:t>
            </a:r>
            <a:r>
              <a:rPr lang="pt-BR" sz="2800" dirty="0"/>
              <a:t>sendo aplicado a </a:t>
            </a:r>
            <a:r>
              <a:rPr lang="pt-BR" sz="2800" dirty="0" smtClean="0"/>
              <a:t>espaços </a:t>
            </a:r>
            <a:r>
              <a:rPr lang="pt-BR" sz="2800" dirty="0"/>
              <a:t>ou ambientes que realizam </a:t>
            </a:r>
            <a:r>
              <a:rPr lang="pt-BR" sz="28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outras formas de troca</a:t>
            </a:r>
            <a:r>
              <a:rPr lang="pt-BR" sz="2800" dirty="0"/>
              <a:t> além </a:t>
            </a:r>
            <a:r>
              <a:rPr lang="pt-BR" sz="2800" dirty="0" smtClean="0"/>
              <a:t>da estritamente comercial; </a:t>
            </a:r>
          </a:p>
          <a:p>
            <a:pPr lvl="1">
              <a:spcBef>
                <a:spcPts val="1000"/>
              </a:spcBef>
            </a:pPr>
            <a:r>
              <a:rPr lang="pt-BR" sz="2800" dirty="0" smtClean="0"/>
              <a:t>instrumento </a:t>
            </a:r>
            <a:r>
              <a:rPr lang="pt-BR" sz="2800" dirty="0"/>
              <a:t>capaz </a:t>
            </a:r>
            <a:r>
              <a:rPr lang="pt-BR" sz="2800" dirty="0" smtClean="0"/>
              <a:t>de </a:t>
            </a:r>
            <a:r>
              <a:rPr lang="pt-BR" sz="28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auxiliar os museus em </a:t>
            </a:r>
            <a:r>
              <a:rPr lang="pt-BR" sz="28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seus processos </a:t>
            </a:r>
            <a:r>
              <a:rPr lang="pt-BR" sz="28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sustentabilidade</a:t>
            </a:r>
            <a:r>
              <a:rPr lang="pt-BR" sz="2800" dirty="0"/>
              <a:t>, como atrair ou fidelizar público, zelar pela imagem positiva, valorar a importância dessas instituições perante a sociedade e possibilitar um contato dialógico delas com os que a </a:t>
            </a:r>
            <a:r>
              <a:rPr lang="pt-BR" sz="2800" dirty="0" smtClean="0"/>
              <a:t>cercam.</a:t>
            </a:r>
          </a:p>
          <a:p>
            <a:endParaRPr lang="pt-BR" dirty="0" smtClean="0"/>
          </a:p>
          <a:p>
            <a:endParaRPr lang="pt-BR" sz="2800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Por que Marketing </a:t>
            </a:r>
            <a:r>
              <a:rPr lang="pt-BR" b="1" dirty="0">
                <a:latin typeface="Franklin Gothic Medium" panose="020B0603020102020204" pitchFamily="34" charset="0"/>
              </a:rPr>
              <a:t>M</a:t>
            </a:r>
            <a:r>
              <a:rPr lang="pt-BR" b="1" dirty="0" smtClean="0">
                <a:latin typeface="Franklin Gothic Medium" panose="020B0603020102020204" pitchFamily="34" charset="0"/>
              </a:rPr>
              <a:t>useal?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Marketing </a:t>
            </a:r>
            <a:r>
              <a:rPr lang="pt-BR" dirty="0" err="1" smtClean="0"/>
              <a:t>Museal</a:t>
            </a:r>
            <a:r>
              <a:rPr lang="pt-BR" dirty="0" smtClean="0"/>
              <a:t> </a:t>
            </a:r>
            <a:r>
              <a:rPr lang="pt-BR" dirty="0" smtClean="0">
                <a:sym typeface="Wingdings" panose="05000000000000000000" pitchFamily="2" charset="2"/>
              </a:rPr>
              <a:t> </a:t>
            </a:r>
            <a:r>
              <a:rPr lang="pt-BR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dispõe-se a desenvolver um estudo aprofundado do Marketing sob o viés museológico</a:t>
            </a:r>
            <a:r>
              <a:rPr lang="pt-BR" dirty="0" smtClean="0"/>
              <a:t>. </a:t>
            </a:r>
          </a:p>
          <a:p>
            <a:r>
              <a:rPr lang="pt-BR" dirty="0" smtClean="0"/>
              <a:t>Especificidades </a:t>
            </a:r>
            <a:r>
              <a:rPr lang="pt-BR" dirty="0"/>
              <a:t>em relação ao marketing </a:t>
            </a:r>
            <a:r>
              <a:rPr lang="pt-BR" dirty="0" smtClean="0"/>
              <a:t>tradicional </a:t>
            </a:r>
            <a:r>
              <a:rPr lang="pt-BR" dirty="0" smtClean="0">
                <a:sym typeface="Wingdings" panose="05000000000000000000" pitchFamily="2" charset="2"/>
              </a:rPr>
              <a:t> </a:t>
            </a:r>
            <a:r>
              <a:rPr lang="pt-BR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aborda 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questões </a:t>
            </a:r>
            <a:r>
              <a:rPr lang="pt-BR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extrapolam o 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contexto </a:t>
            </a:r>
            <a:r>
              <a:rPr lang="pt-BR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mercadológico comercial</a:t>
            </a:r>
            <a:r>
              <a:rPr lang="pt-BR" dirty="0" smtClean="0"/>
              <a:t>, </a:t>
            </a:r>
            <a:r>
              <a:rPr lang="pt-BR" dirty="0"/>
              <a:t>como bens museais e culturais, atuando de forma </a:t>
            </a:r>
            <a:r>
              <a:rPr lang="pt-BR" dirty="0" smtClean="0"/>
              <a:t>diferenciada;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Por que Marketing </a:t>
            </a:r>
            <a:r>
              <a:rPr lang="pt-BR" b="1" dirty="0">
                <a:latin typeface="Franklin Gothic Medium" panose="020B0603020102020204" pitchFamily="34" charset="0"/>
              </a:rPr>
              <a:t>M</a:t>
            </a:r>
            <a:r>
              <a:rPr lang="pt-BR" b="1" dirty="0" smtClean="0">
                <a:latin typeface="Franklin Gothic Medium" panose="020B0603020102020204" pitchFamily="34" charset="0"/>
              </a:rPr>
              <a:t>useal?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“Marketing para museus” </a:t>
            </a:r>
            <a:r>
              <a:rPr lang="pt-BR" dirty="0" smtClean="0">
                <a:sym typeface="Wingdings" panose="05000000000000000000" pitchFamily="2" charset="2"/>
              </a:rPr>
              <a:t> </a:t>
            </a:r>
            <a:r>
              <a:rPr lang="pt-BR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aplicado aos museus</a:t>
            </a:r>
            <a:r>
              <a:rPr lang="pt-BR" dirty="0" smtClean="0"/>
              <a:t>. </a:t>
            </a:r>
          </a:p>
          <a:p>
            <a:pPr marL="358775" lvl="1" indent="0">
              <a:buNone/>
            </a:pPr>
            <a:r>
              <a:rPr lang="pt-BR" sz="2800" dirty="0" smtClean="0"/>
              <a:t>Sendo assim, pode-se deduzir que é a mesma atividade praticada no âmbito das transações comerciais tradicionais, mas aplicado aos museus, o que não é o caso. Por isso, o </a:t>
            </a:r>
            <a:r>
              <a:rPr lang="pt-BR" sz="2800" dirty="0" err="1" smtClean="0"/>
              <a:t>Ibram</a:t>
            </a:r>
            <a:r>
              <a:rPr lang="pt-BR" sz="2800" dirty="0" smtClean="0"/>
              <a:t> cunhou o termo </a:t>
            </a:r>
            <a:r>
              <a:rPr lang="pt-BR" sz="28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</a:t>
            </a:r>
            <a:r>
              <a:rPr lang="pt-BR" sz="2800" b="1" dirty="0" err="1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Museal</a:t>
            </a:r>
            <a:r>
              <a:rPr lang="pt-BR" sz="2800" dirty="0" smtClean="0"/>
              <a:t> e o utiliza em detrimento ao “marketing para museus”</a:t>
            </a:r>
            <a:r>
              <a:rPr lang="pt-BR" sz="2800" b="1" dirty="0" smtClean="0"/>
              <a:t> </a:t>
            </a:r>
            <a:r>
              <a:rPr lang="pt-BR" sz="28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o intuito de qualificar e especificar o viés de estudo </a:t>
            </a:r>
            <a:r>
              <a:rPr lang="pt-BR" sz="28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BR" sz="28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atuação desse instrumento</a:t>
            </a:r>
            <a:r>
              <a:rPr lang="pt-BR" sz="2800" dirty="0" smtClean="0"/>
              <a:t>. </a:t>
            </a:r>
          </a:p>
          <a:p>
            <a:r>
              <a:rPr lang="pt-BR" dirty="0" smtClean="0"/>
              <a:t>Além </a:t>
            </a:r>
            <a:r>
              <a:rPr lang="pt-BR" dirty="0"/>
              <a:t>disso, quando a palavra museal é colocada junto à palavra </a:t>
            </a:r>
            <a:r>
              <a:rPr lang="pt-BR" i="1" dirty="0"/>
              <a:t>Marketing</a:t>
            </a:r>
            <a:r>
              <a:rPr lang="pt-BR" dirty="0"/>
              <a:t>, gramaticalmente, a primeira adjetiva a segunda, criando 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relação que de atributo</a:t>
            </a:r>
            <a:r>
              <a:rPr lang="pt-BR" dirty="0"/>
              <a:t> e dando ao Marketing Museal 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especificidade </a:t>
            </a:r>
            <a:r>
              <a:rPr lang="pt-BR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singular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8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Definição preliminar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813330" cy="4056701"/>
          </a:xfrm>
        </p:spPr>
        <p:txBody>
          <a:bodyPr>
            <a:normAutofit/>
          </a:bodyPr>
          <a:lstStyle/>
          <a:p>
            <a:r>
              <a:rPr lang="pt-BR" dirty="0" smtClean="0"/>
              <a:t>O Marketing </a:t>
            </a:r>
            <a:r>
              <a:rPr lang="pt-BR" dirty="0" err="1" smtClean="0"/>
              <a:t>Museal</a:t>
            </a:r>
            <a:r>
              <a:rPr lang="pt-BR" dirty="0" smtClean="0"/>
              <a:t> compreende um conjunto de processos orientado pela missão do museu ou do processo museológico para a identificação de necessidades, o desenvolvimento de ações e o aprimoramento de experiências de diversos públicos com objetivo de entregar valor e atender a suas demandas por educação, lazer e cultura, bem como contribuir para a sustentabilidade (cultural, social, econômica e ambiental) da instituição. </a:t>
            </a: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8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Marketing </a:t>
            </a:r>
            <a:r>
              <a:rPr lang="pt-BR" b="1" dirty="0" err="1" smtClean="0">
                <a:latin typeface="Franklin Gothic Medium" panose="020B0603020102020204" pitchFamily="34" charset="0"/>
              </a:rPr>
              <a:t>Museal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1733747" y="2089576"/>
            <a:ext cx="9229627" cy="3566505"/>
          </a:xfrm>
        </p:spPr>
        <p:txBody>
          <a:bodyPr>
            <a:normAutofit/>
          </a:bodyPr>
          <a:lstStyle/>
          <a:p>
            <a:pPr algn="ctr"/>
            <a:r>
              <a:rPr lang="pt-BR" sz="3500" dirty="0" smtClean="0"/>
              <a:t>Muitos profissionais das organizações sem fins lucrativos temem que essa abordagem comprometa as missões básicas dos museus e que substituam seu julgamento profissional. (</a:t>
            </a:r>
            <a:r>
              <a:rPr lang="pt-BR" sz="3500" dirty="0" err="1" smtClean="0"/>
              <a:t>Kotler</a:t>
            </a:r>
            <a:r>
              <a:rPr lang="pt-BR" sz="3500" dirty="0" smtClean="0"/>
              <a:t>, </a:t>
            </a:r>
            <a:r>
              <a:rPr lang="pt-BR" sz="3500" dirty="0" err="1" smtClean="0"/>
              <a:t>Kotler</a:t>
            </a:r>
            <a:r>
              <a:rPr lang="pt-BR" sz="3500" dirty="0" smtClean="0"/>
              <a:t> e </a:t>
            </a:r>
            <a:r>
              <a:rPr lang="pt-BR" sz="3500" dirty="0" err="1" smtClean="0"/>
              <a:t>Kotler</a:t>
            </a:r>
            <a:r>
              <a:rPr lang="pt-BR" sz="3500" dirty="0" smtClean="0"/>
              <a:t>, 2008)</a:t>
            </a:r>
          </a:p>
          <a:p>
            <a:pPr algn="ctr"/>
            <a:endParaRPr lang="pt-BR" dirty="0" smtClean="0"/>
          </a:p>
          <a:p>
            <a:pPr algn="ctr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Estratégias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754145" y="2089576"/>
            <a:ext cx="11029360" cy="3566505"/>
          </a:xfrm>
        </p:spPr>
        <p:txBody>
          <a:bodyPr>
            <a:normAutofit/>
          </a:bodyPr>
          <a:lstStyle/>
          <a:p>
            <a:r>
              <a:rPr lang="pt-PT" dirty="0" smtClean="0"/>
              <a:t>Ações na área de gestão, Marketing e publicidade.</a:t>
            </a:r>
          </a:p>
          <a:p>
            <a:r>
              <a:rPr lang="pt-PT" dirty="0" smtClean="0"/>
              <a:t>Melhoria da qualidade e ampliação do rol de serviços prestados pelo museu.</a:t>
            </a:r>
          </a:p>
          <a:p>
            <a:r>
              <a:rPr lang="pt-PT" dirty="0" smtClean="0"/>
              <a:t>Compreender as necessidades e expectativas de seus visitantes e da comunidade.</a:t>
            </a:r>
          </a:p>
          <a:p>
            <a:r>
              <a:rPr lang="pt-PT" dirty="0" smtClean="0"/>
              <a:t>Oferecer um leque de experiências de qualidade direcionado a segmentos diversificados de seu público</a:t>
            </a:r>
            <a:endParaRPr lang="pt-BR" dirty="0" smtClean="0"/>
          </a:p>
          <a:p>
            <a:pPr algn="ctr"/>
            <a:endParaRPr lang="pt-BR" dirty="0" smtClean="0"/>
          </a:p>
          <a:p>
            <a:pPr algn="ctr"/>
            <a:endParaRPr lang="pt-BR" dirty="0" smtClean="0">
              <a:latin typeface="Franklin Gothic Medium" pitchFamily="34" charset="0"/>
            </a:endParaRP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Planejamento estratégico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Engloba a definição do negócio, sua missão, seus objetivos e as variáveis do processo organizacionais.</a:t>
            </a:r>
          </a:p>
          <a:p>
            <a:pPr lvl="0"/>
            <a:r>
              <a:rPr lang="pt-BR" dirty="0" smtClean="0"/>
              <a:t>Define visão da empresa, objetivos, metas e ações.</a:t>
            </a:r>
          </a:p>
          <a:p>
            <a:pPr lvl="0"/>
            <a:r>
              <a:rPr lang="pt-BR" dirty="0" smtClean="0"/>
              <a:t>Dimensões: pessoas, financeira, comercial, clientes.</a:t>
            </a:r>
          </a:p>
          <a:p>
            <a:r>
              <a:rPr lang="pt-PT" dirty="0" smtClean="0"/>
              <a:t>O planejamento enseja responder a três questões principais: onde estamos? Para onde queremos ir? Como chegar lá?</a:t>
            </a:r>
            <a:endParaRPr lang="pt-BR" dirty="0" smtClean="0"/>
          </a:p>
          <a:p>
            <a:pPr>
              <a:buNone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Planejamento estratégico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i="1" dirty="0" smtClean="0"/>
              <a:t>Plano Museológico</a:t>
            </a:r>
            <a:r>
              <a:rPr lang="pt-PT" dirty="0" smtClean="0"/>
              <a:t> - ferramenta básica de planejamento estratégico, de sentido global e integrador (Art. 45, Lei 11.904/2009).</a:t>
            </a:r>
          </a:p>
          <a:p>
            <a:r>
              <a:rPr lang="pt-PT" i="1" dirty="0" smtClean="0"/>
              <a:t>“indispensável para a identificação da vocação da instituição museológica, para definição, ordenamento e a priorização dos objetivos e das ações de cada uma das suas áreas de funcionamento, constituindo instrumento fundamental para a sistematização do trabalho interno e para a atuação do museu na sociedade.”*</a:t>
            </a:r>
            <a:endParaRPr lang="pt-BR" dirty="0" smtClean="0"/>
          </a:p>
          <a:p>
            <a:pPr>
              <a:buNone/>
            </a:pPr>
            <a:endParaRPr lang="pt-BR" dirty="0" smtClean="0"/>
          </a:p>
          <a:p>
            <a:endParaRPr lang="pt-BR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25458" y="6190237"/>
            <a:ext cx="5685148" cy="2954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</a:t>
            </a:r>
            <a:r>
              <a:rPr lang="pt-PT" sz="1600" dirty="0" smtClean="0"/>
              <a:t>Artigo  45º da Lei 19.904/2009 (Estatuto de Museus). 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grpSp>
        <p:nvGrpSpPr>
          <p:cNvPr id="2" name="Grupo 7"/>
          <p:cNvGrpSpPr/>
          <p:nvPr/>
        </p:nvGrpSpPr>
        <p:grpSpPr>
          <a:xfrm>
            <a:off x="602433" y="1364057"/>
            <a:ext cx="2555147" cy="1533088"/>
            <a:chOff x="175925" y="727"/>
            <a:chExt cx="2555147" cy="1533088"/>
          </a:xfrm>
        </p:grpSpPr>
        <p:sp>
          <p:nvSpPr>
            <p:cNvPr id="33" name="Retângulo 32"/>
            <p:cNvSpPr/>
            <p:nvPr/>
          </p:nvSpPr>
          <p:spPr>
            <a:xfrm>
              <a:off x="175925" y="727"/>
              <a:ext cx="2555147" cy="1533088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tângulo 33"/>
            <p:cNvSpPr/>
            <p:nvPr/>
          </p:nvSpPr>
          <p:spPr>
            <a:xfrm>
              <a:off x="175925" y="727"/>
              <a:ext cx="2555147" cy="15330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900" kern="1200" dirty="0" smtClean="0"/>
                <a:t>Agiliza decisões</a:t>
              </a:r>
              <a:endParaRPr lang="en-US" sz="1900" kern="1200" dirty="0"/>
            </a:p>
          </p:txBody>
        </p:sp>
      </p:grpSp>
      <p:grpSp>
        <p:nvGrpSpPr>
          <p:cNvPr id="3" name="Grupo 8"/>
          <p:cNvGrpSpPr/>
          <p:nvPr/>
        </p:nvGrpSpPr>
        <p:grpSpPr>
          <a:xfrm>
            <a:off x="3413095" y="1364057"/>
            <a:ext cx="2555147" cy="1533088"/>
            <a:chOff x="2986587" y="727"/>
            <a:chExt cx="2555147" cy="1533088"/>
          </a:xfrm>
        </p:grpSpPr>
        <p:sp>
          <p:nvSpPr>
            <p:cNvPr id="31" name="Retângulo 30"/>
            <p:cNvSpPr/>
            <p:nvPr/>
          </p:nvSpPr>
          <p:spPr>
            <a:xfrm>
              <a:off x="2986587" y="727"/>
              <a:ext cx="2555147" cy="1533088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tângulo 31"/>
            <p:cNvSpPr/>
            <p:nvPr/>
          </p:nvSpPr>
          <p:spPr>
            <a:xfrm>
              <a:off x="2986587" y="727"/>
              <a:ext cx="2555147" cy="15330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900" kern="1200" dirty="0" smtClean="0"/>
                <a:t>Melhora a comunicação</a:t>
              </a:r>
              <a:endParaRPr lang="pt-BR" sz="1900" kern="1200" dirty="0"/>
            </a:p>
          </p:txBody>
        </p:sp>
      </p:grpSp>
      <p:grpSp>
        <p:nvGrpSpPr>
          <p:cNvPr id="5" name="Grupo 9"/>
          <p:cNvGrpSpPr/>
          <p:nvPr/>
        </p:nvGrpSpPr>
        <p:grpSpPr>
          <a:xfrm>
            <a:off x="6223757" y="1364057"/>
            <a:ext cx="2555147" cy="1533088"/>
            <a:chOff x="5797249" y="727"/>
            <a:chExt cx="2555147" cy="1533088"/>
          </a:xfrm>
        </p:grpSpPr>
        <p:sp>
          <p:nvSpPr>
            <p:cNvPr id="29" name="Retângulo 28"/>
            <p:cNvSpPr/>
            <p:nvPr/>
          </p:nvSpPr>
          <p:spPr>
            <a:xfrm>
              <a:off x="5797249" y="727"/>
              <a:ext cx="2555147" cy="1533088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tângulo 29"/>
            <p:cNvSpPr/>
            <p:nvPr/>
          </p:nvSpPr>
          <p:spPr>
            <a:xfrm>
              <a:off x="5797249" y="727"/>
              <a:ext cx="2555147" cy="15330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900" kern="1200" dirty="0" smtClean="0"/>
                <a:t>Aumenta a capacidade gerencial para tomar decisões</a:t>
              </a:r>
              <a:endParaRPr lang="pt-BR" sz="1900" kern="1200" dirty="0"/>
            </a:p>
          </p:txBody>
        </p:sp>
      </p:grpSp>
      <p:grpSp>
        <p:nvGrpSpPr>
          <p:cNvPr id="6" name="Grupo 10"/>
          <p:cNvGrpSpPr/>
          <p:nvPr/>
        </p:nvGrpSpPr>
        <p:grpSpPr>
          <a:xfrm>
            <a:off x="9034419" y="1364057"/>
            <a:ext cx="2555147" cy="1533088"/>
            <a:chOff x="8607911" y="727"/>
            <a:chExt cx="2555147" cy="1533088"/>
          </a:xfrm>
        </p:grpSpPr>
        <p:sp>
          <p:nvSpPr>
            <p:cNvPr id="27" name="Retângulo 26"/>
            <p:cNvSpPr/>
            <p:nvPr/>
          </p:nvSpPr>
          <p:spPr>
            <a:xfrm>
              <a:off x="8607911" y="727"/>
              <a:ext cx="2555147" cy="1533088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tângulo 27"/>
            <p:cNvSpPr/>
            <p:nvPr/>
          </p:nvSpPr>
          <p:spPr>
            <a:xfrm>
              <a:off x="8607911" y="727"/>
              <a:ext cx="2555147" cy="15330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900" kern="1200" dirty="0" smtClean="0"/>
                <a:t>Promove uma consciência coletiva</a:t>
              </a:r>
              <a:endParaRPr lang="pt-BR" sz="1900" kern="1200" dirty="0"/>
            </a:p>
          </p:txBody>
        </p:sp>
      </p:grpSp>
      <p:grpSp>
        <p:nvGrpSpPr>
          <p:cNvPr id="7" name="Grupo 11"/>
          <p:cNvGrpSpPr/>
          <p:nvPr/>
        </p:nvGrpSpPr>
        <p:grpSpPr>
          <a:xfrm>
            <a:off x="602433" y="3152660"/>
            <a:ext cx="2555147" cy="1533088"/>
            <a:chOff x="175925" y="1789330"/>
            <a:chExt cx="2555147" cy="1533088"/>
          </a:xfrm>
        </p:grpSpPr>
        <p:sp>
          <p:nvSpPr>
            <p:cNvPr id="25" name="Retângulo 24"/>
            <p:cNvSpPr/>
            <p:nvPr/>
          </p:nvSpPr>
          <p:spPr>
            <a:xfrm>
              <a:off x="175925" y="1789330"/>
              <a:ext cx="2555147" cy="1533088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tângulo 25"/>
            <p:cNvSpPr/>
            <p:nvPr/>
          </p:nvSpPr>
          <p:spPr>
            <a:xfrm>
              <a:off x="175925" y="1789330"/>
              <a:ext cx="2555147" cy="15330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900" kern="1200" dirty="0" smtClean="0"/>
                <a:t>Proporciona uma visão de conjunto</a:t>
              </a:r>
              <a:endParaRPr lang="pt-BR" sz="1900" kern="1200" dirty="0"/>
            </a:p>
          </p:txBody>
        </p:sp>
      </p:grpSp>
      <p:grpSp>
        <p:nvGrpSpPr>
          <p:cNvPr id="8" name="Grupo 12"/>
          <p:cNvGrpSpPr/>
          <p:nvPr/>
        </p:nvGrpSpPr>
        <p:grpSpPr>
          <a:xfrm>
            <a:off x="3413095" y="3152660"/>
            <a:ext cx="2555147" cy="1533088"/>
            <a:chOff x="2986587" y="1789330"/>
            <a:chExt cx="2555147" cy="1533088"/>
          </a:xfrm>
        </p:grpSpPr>
        <p:sp>
          <p:nvSpPr>
            <p:cNvPr id="23" name="Retângulo 22"/>
            <p:cNvSpPr/>
            <p:nvPr/>
          </p:nvSpPr>
          <p:spPr>
            <a:xfrm>
              <a:off x="2986587" y="1789330"/>
              <a:ext cx="2555147" cy="1533088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tângulo 23"/>
            <p:cNvSpPr/>
            <p:nvPr/>
          </p:nvSpPr>
          <p:spPr>
            <a:xfrm>
              <a:off x="2986587" y="1789330"/>
              <a:ext cx="2555147" cy="15330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900" kern="1200" dirty="0" smtClean="0"/>
                <a:t>Maior delegação</a:t>
              </a:r>
              <a:endParaRPr lang="pt-BR" sz="1900" kern="1200" dirty="0"/>
            </a:p>
          </p:txBody>
        </p:sp>
      </p:grpSp>
      <p:grpSp>
        <p:nvGrpSpPr>
          <p:cNvPr id="9" name="Grupo 13"/>
          <p:cNvGrpSpPr/>
          <p:nvPr/>
        </p:nvGrpSpPr>
        <p:grpSpPr>
          <a:xfrm>
            <a:off x="6223757" y="3152660"/>
            <a:ext cx="2555147" cy="1533088"/>
            <a:chOff x="5797249" y="1789330"/>
            <a:chExt cx="2555147" cy="1533088"/>
          </a:xfrm>
        </p:grpSpPr>
        <p:sp>
          <p:nvSpPr>
            <p:cNvPr id="21" name="Retângulo 20"/>
            <p:cNvSpPr/>
            <p:nvPr/>
          </p:nvSpPr>
          <p:spPr>
            <a:xfrm>
              <a:off x="5797249" y="1789330"/>
              <a:ext cx="2555147" cy="1533088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tângulo 21"/>
            <p:cNvSpPr/>
            <p:nvPr/>
          </p:nvSpPr>
          <p:spPr>
            <a:xfrm>
              <a:off x="5797249" y="1789330"/>
              <a:ext cx="2555147" cy="15330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900" kern="1200" dirty="0" smtClean="0"/>
                <a:t>Direção única para todos</a:t>
              </a:r>
              <a:endParaRPr lang="pt-BR" sz="1900" kern="1200" dirty="0"/>
            </a:p>
          </p:txBody>
        </p:sp>
      </p:grpSp>
      <p:grpSp>
        <p:nvGrpSpPr>
          <p:cNvPr id="10" name="Grupo 14"/>
          <p:cNvGrpSpPr/>
          <p:nvPr/>
        </p:nvGrpSpPr>
        <p:grpSpPr>
          <a:xfrm>
            <a:off x="9034419" y="3152660"/>
            <a:ext cx="2555147" cy="1533088"/>
            <a:chOff x="8607911" y="1789330"/>
            <a:chExt cx="2555147" cy="1533088"/>
          </a:xfrm>
        </p:grpSpPr>
        <p:sp>
          <p:nvSpPr>
            <p:cNvPr id="19" name="Retângulo 18"/>
            <p:cNvSpPr/>
            <p:nvPr/>
          </p:nvSpPr>
          <p:spPr>
            <a:xfrm>
              <a:off x="8607911" y="1789330"/>
              <a:ext cx="2555147" cy="1533088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tângulo 19"/>
            <p:cNvSpPr/>
            <p:nvPr/>
          </p:nvSpPr>
          <p:spPr>
            <a:xfrm>
              <a:off x="8607911" y="1789330"/>
              <a:ext cx="2555147" cy="15330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900" kern="1200" dirty="0" smtClean="0"/>
                <a:t>Orienta programas de qualidade</a:t>
              </a:r>
              <a:endParaRPr lang="pt-BR" sz="1900" kern="1200" dirty="0"/>
            </a:p>
          </p:txBody>
        </p:sp>
      </p:grpSp>
      <p:grpSp>
        <p:nvGrpSpPr>
          <p:cNvPr id="11" name="Grupo 15"/>
          <p:cNvGrpSpPr/>
          <p:nvPr/>
        </p:nvGrpSpPr>
        <p:grpSpPr>
          <a:xfrm>
            <a:off x="4818426" y="4941263"/>
            <a:ext cx="2555147" cy="1533088"/>
            <a:chOff x="4391918" y="3577933"/>
            <a:chExt cx="2555147" cy="1533088"/>
          </a:xfrm>
        </p:grpSpPr>
        <p:sp>
          <p:nvSpPr>
            <p:cNvPr id="17" name="Retângulo 16"/>
            <p:cNvSpPr/>
            <p:nvPr/>
          </p:nvSpPr>
          <p:spPr>
            <a:xfrm>
              <a:off x="4391918" y="3577933"/>
              <a:ext cx="2555147" cy="1533088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tângulo 17"/>
            <p:cNvSpPr/>
            <p:nvPr/>
          </p:nvSpPr>
          <p:spPr>
            <a:xfrm>
              <a:off x="4391918" y="3577933"/>
              <a:ext cx="2555147" cy="15330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900" kern="1200" dirty="0" smtClean="0"/>
                <a:t>Melhora o relacionamento da organização com seu cenário interno e externo</a:t>
              </a:r>
              <a:endParaRPr lang="pt-BR" sz="1900" kern="1200" dirty="0"/>
            </a:p>
          </p:txBody>
        </p:sp>
      </p:grpSp>
      <p:sp>
        <p:nvSpPr>
          <p:cNvPr id="35" name="Title 2"/>
          <p:cNvSpPr>
            <a:spLocks noGrp="1"/>
          </p:cNvSpPr>
          <p:nvPr>
            <p:ph type="title"/>
          </p:nvPr>
        </p:nvSpPr>
        <p:spPr>
          <a:xfrm>
            <a:off x="838200" y="176585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latin typeface="Franklin Gothic Medium" pitchFamily="34" charset="0"/>
              </a:rPr>
              <a:t>BENEFÍCIOS DO PLANEJAMENTO</a:t>
            </a:r>
            <a:endParaRPr lang="en-US" b="1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Missão, Visão e Valores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933254" y="2089576"/>
            <a:ext cx="10755983" cy="3896445"/>
          </a:xfrm>
        </p:spPr>
        <p:txBody>
          <a:bodyPr>
            <a:noAutofit/>
          </a:bodyPr>
          <a:lstStyle/>
          <a:p>
            <a:r>
              <a:rPr lang="pt-PT" dirty="0" smtClean="0"/>
              <a:t>A missão descreve a finalidade da organização. Deve ser simples, cuidadosamente escrita e descrever o que o museu é, o que faz, como funciona, onde atua, como coleciona, onde e por que coleciona.</a:t>
            </a:r>
            <a:endParaRPr lang="pt-BR" dirty="0" smtClean="0"/>
          </a:p>
          <a:p>
            <a:r>
              <a:rPr lang="pt-PT" dirty="0" smtClean="0"/>
              <a:t>Visão - </a:t>
            </a:r>
            <a:r>
              <a:rPr lang="pt-BR" dirty="0" smtClean="0"/>
              <a:t>É um conjunto de intenções e aspirações para o futuro, a finalidade desejada, sem designar o modo de alcançá-las. </a:t>
            </a:r>
          </a:p>
          <a:p>
            <a:r>
              <a:rPr lang="pt-BR" dirty="0" smtClean="0"/>
              <a:t>Valores -  </a:t>
            </a:r>
            <a:r>
              <a:rPr lang="pt-PT" dirty="0" smtClean="0"/>
              <a:t>Os valores guiam a conduta de uma organização, quando planos de Missão e Visão estiverem em execução. São inegociáveis, ditando comportamentos e atitudes no funcionamento de toda estrutura organizacional.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828774" y="2331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 pitchFamily="34" charset="0"/>
                <a:ea typeface="+mj-ea"/>
                <a:cs typeface="+mj-cs"/>
              </a:rPr>
              <a:t>Marketing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Medium" pitchFamily="34" charset="0"/>
              <a:ea typeface="+mj-ea"/>
              <a:cs typeface="+mj-cs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7376261" y="1294366"/>
            <a:ext cx="3663708" cy="833856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PUBLICO</a:t>
            </a:r>
            <a:endParaRPr lang="en-US" dirty="0"/>
          </a:p>
        </p:txBody>
      </p:sp>
      <p:sp>
        <p:nvSpPr>
          <p:cNvPr id="10" name="Cloud Callout 9"/>
          <p:cNvSpPr/>
          <p:nvPr/>
        </p:nvSpPr>
        <p:spPr>
          <a:xfrm>
            <a:off x="7090967" y="2280622"/>
            <a:ext cx="3663708" cy="833856"/>
          </a:xfrm>
          <a:prstGeom prst="cloud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CRIATIVIDADE</a:t>
            </a:r>
            <a:endParaRPr lang="en-US" dirty="0"/>
          </a:p>
        </p:txBody>
      </p:sp>
      <p:sp>
        <p:nvSpPr>
          <p:cNvPr id="11" name="Cloud Callout 10"/>
          <p:cNvSpPr/>
          <p:nvPr/>
        </p:nvSpPr>
        <p:spPr>
          <a:xfrm>
            <a:off x="3850621" y="1408936"/>
            <a:ext cx="3663708" cy="833856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DESEJO / NECESSIDADE</a:t>
            </a:r>
            <a:endParaRPr lang="en-US" dirty="0"/>
          </a:p>
        </p:txBody>
      </p:sp>
      <p:sp>
        <p:nvSpPr>
          <p:cNvPr id="12" name="Cloud Callout 11"/>
          <p:cNvSpPr/>
          <p:nvPr/>
        </p:nvSpPr>
        <p:spPr>
          <a:xfrm>
            <a:off x="846043" y="2280622"/>
            <a:ext cx="3663708" cy="833856"/>
          </a:xfrm>
          <a:prstGeom prst="cloudCallou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PROCESSO</a:t>
            </a:r>
            <a:endParaRPr lang="en-US" dirty="0"/>
          </a:p>
        </p:txBody>
      </p:sp>
      <p:sp>
        <p:nvSpPr>
          <p:cNvPr id="13" name="Cloud Callout 12"/>
          <p:cNvSpPr/>
          <p:nvPr/>
        </p:nvSpPr>
        <p:spPr>
          <a:xfrm>
            <a:off x="1464802" y="3331931"/>
            <a:ext cx="3663708" cy="833856"/>
          </a:xfrm>
          <a:prstGeom prst="cloud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OFERTA / NEGOCIAÇÃO</a:t>
            </a:r>
            <a:endParaRPr lang="en-US" dirty="0"/>
          </a:p>
        </p:txBody>
      </p:sp>
      <p:sp>
        <p:nvSpPr>
          <p:cNvPr id="14" name="Cloud Callout 13"/>
          <p:cNvSpPr/>
          <p:nvPr/>
        </p:nvSpPr>
        <p:spPr>
          <a:xfrm>
            <a:off x="4630851" y="3484331"/>
            <a:ext cx="3663708" cy="833856"/>
          </a:xfrm>
          <a:prstGeom prst="cloudCallou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GRUPO SOCIAL</a:t>
            </a:r>
            <a:endParaRPr lang="en-US" dirty="0"/>
          </a:p>
        </p:txBody>
      </p:sp>
      <p:sp>
        <p:nvSpPr>
          <p:cNvPr id="15" name="Cloud Callout 14"/>
          <p:cNvSpPr/>
          <p:nvPr/>
        </p:nvSpPr>
        <p:spPr>
          <a:xfrm>
            <a:off x="4077902" y="2385341"/>
            <a:ext cx="3663708" cy="833856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COMUNICAÇÃO</a:t>
            </a:r>
            <a:endParaRPr lang="en-US" dirty="0"/>
          </a:p>
        </p:txBody>
      </p:sp>
      <p:sp>
        <p:nvSpPr>
          <p:cNvPr id="16" name="Cloud Callout 16"/>
          <p:cNvSpPr/>
          <p:nvPr/>
        </p:nvSpPr>
        <p:spPr>
          <a:xfrm>
            <a:off x="7918693" y="3484331"/>
            <a:ext cx="3663708" cy="833856"/>
          </a:xfrm>
          <a:prstGeom prst="cloud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PREÇO</a:t>
            </a:r>
            <a:endParaRPr lang="en-US" dirty="0"/>
          </a:p>
        </p:txBody>
      </p:sp>
      <p:sp>
        <p:nvSpPr>
          <p:cNvPr id="17" name="Cloud Callout 17"/>
          <p:cNvSpPr/>
          <p:nvPr/>
        </p:nvSpPr>
        <p:spPr>
          <a:xfrm>
            <a:off x="1464802" y="4461211"/>
            <a:ext cx="3663708" cy="833856"/>
          </a:xfrm>
          <a:prstGeom prst="cloud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PROMOÇÃO</a:t>
            </a:r>
            <a:endParaRPr lang="en-US" dirty="0"/>
          </a:p>
        </p:txBody>
      </p:sp>
      <p:sp>
        <p:nvSpPr>
          <p:cNvPr id="18" name="Cloud Callout 18"/>
          <p:cNvSpPr/>
          <p:nvPr/>
        </p:nvSpPr>
        <p:spPr>
          <a:xfrm>
            <a:off x="4826931" y="4461211"/>
            <a:ext cx="3663708" cy="833856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AMBIENTE</a:t>
            </a:r>
            <a:endParaRPr lang="en-US" dirty="0"/>
          </a:p>
        </p:txBody>
      </p:sp>
      <p:sp>
        <p:nvSpPr>
          <p:cNvPr id="19" name="Cloud Callout 19"/>
          <p:cNvSpPr/>
          <p:nvPr/>
        </p:nvSpPr>
        <p:spPr>
          <a:xfrm>
            <a:off x="308013" y="1408936"/>
            <a:ext cx="3663708" cy="833856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PRODUTO/ SERVIÇO</a:t>
            </a:r>
            <a:endParaRPr lang="en-US" dirty="0"/>
          </a:p>
        </p:txBody>
      </p:sp>
      <p:sp>
        <p:nvSpPr>
          <p:cNvPr id="20" name="Cloud Callout 20"/>
          <p:cNvSpPr/>
          <p:nvPr/>
        </p:nvSpPr>
        <p:spPr>
          <a:xfrm>
            <a:off x="7918693" y="4461211"/>
            <a:ext cx="3663708" cy="833856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MERCADO</a:t>
            </a:r>
            <a:endParaRPr lang="en-US" dirty="0"/>
          </a:p>
        </p:txBody>
      </p:sp>
      <p:sp>
        <p:nvSpPr>
          <p:cNvPr id="21" name="Cloud Callout 22"/>
          <p:cNvSpPr/>
          <p:nvPr/>
        </p:nvSpPr>
        <p:spPr>
          <a:xfrm>
            <a:off x="846043" y="5537450"/>
            <a:ext cx="3663708" cy="833856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CLIENTES</a:t>
            </a:r>
            <a:endParaRPr lang="en-US" dirty="0"/>
          </a:p>
        </p:txBody>
      </p:sp>
      <p:sp>
        <p:nvSpPr>
          <p:cNvPr id="22" name="Cloud Callout 23"/>
          <p:cNvSpPr/>
          <p:nvPr/>
        </p:nvSpPr>
        <p:spPr>
          <a:xfrm>
            <a:off x="4288905" y="5445631"/>
            <a:ext cx="3663708" cy="833856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INTERAÇÃO</a:t>
            </a:r>
            <a:endParaRPr lang="en-US" dirty="0"/>
          </a:p>
        </p:txBody>
      </p:sp>
      <p:sp>
        <p:nvSpPr>
          <p:cNvPr id="23" name="Cloud Callout 24"/>
          <p:cNvSpPr/>
          <p:nvPr/>
        </p:nvSpPr>
        <p:spPr>
          <a:xfrm>
            <a:off x="7952612" y="5445631"/>
            <a:ext cx="2223672" cy="450810"/>
          </a:xfrm>
          <a:prstGeom prst="cloud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6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8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9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1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2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3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4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Missão, Visão e Valores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pic>
        <p:nvPicPr>
          <p:cNvPr id="7" name="Imagem 6"/>
          <p:cNvPicPr/>
          <p:nvPr/>
        </p:nvPicPr>
        <p:blipFill>
          <a:blip r:embed="rId4" cstate="print"/>
          <a:srcRect l="34489" t="20209" r="33287" b="24542"/>
          <a:stretch>
            <a:fillRect/>
          </a:stretch>
        </p:blipFill>
        <p:spPr bwMode="auto">
          <a:xfrm>
            <a:off x="974285" y="1496186"/>
            <a:ext cx="4926894" cy="475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6174558" y="1514540"/>
            <a:ext cx="3874415" cy="105897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BR" dirty="0" smtClean="0"/>
              <a:t>Museu Casa de Portinari </a:t>
            </a:r>
          </a:p>
          <a:p>
            <a:pPr>
              <a:buNone/>
            </a:pPr>
            <a:r>
              <a:rPr lang="pt-BR" dirty="0" smtClean="0"/>
              <a:t>Plano Museológico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Análise de mercado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pic>
        <p:nvPicPr>
          <p:cNvPr id="11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54" y="1434665"/>
            <a:ext cx="7314881" cy="499441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Público-alvo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933254" y="2089576"/>
            <a:ext cx="10755983" cy="3566505"/>
          </a:xfrm>
        </p:spPr>
        <p:txBody>
          <a:bodyPr>
            <a:normAutofit/>
          </a:bodyPr>
          <a:lstStyle/>
          <a:p>
            <a:r>
              <a:rPr lang="pt-PT" sz="3200" dirty="0" smtClean="0"/>
              <a:t>Tornaram-se mais seletivos em relação a como gastar seu dinheiro e o que fazer com seu limitado tempo de folga;</a:t>
            </a:r>
          </a:p>
          <a:p>
            <a:r>
              <a:rPr lang="pt-PT" sz="3200" dirty="0" smtClean="0"/>
              <a:t>Mesmo que a entrada seja gratuita, o visitante deseja ter certeza de que o tempo e o esforço que dispensa a uma visita serão recompensados pela qualidade do aprendizado, pela recepção e pela experiência desfrutada.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0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Público-alvo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953269" y="1765288"/>
          <a:ext cx="10245774" cy="4185339"/>
        </p:xfrm>
        <a:graphic>
          <a:graphicData uri="http://schemas.openxmlformats.org/drawingml/2006/table">
            <a:tbl>
              <a:tblPr/>
              <a:tblGrid>
                <a:gridCol w="4719904"/>
                <a:gridCol w="5525870"/>
              </a:tblGrid>
              <a:tr h="5014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1" dirty="0">
                          <a:latin typeface="+mn-lt"/>
                          <a:ea typeface="Times New Roman"/>
                          <a:cs typeface="Arial"/>
                        </a:rPr>
                        <a:t>Tipo de visitantes</a:t>
                      </a:r>
                      <a:endParaRPr lang="pt-BR" sz="2000" dirty="0">
                        <a:latin typeface="+mn-lt"/>
                        <a:ea typeface="Times New Roman"/>
                      </a:endParaRPr>
                    </a:p>
                  </a:txBody>
                  <a:tcPr marL="113783" marR="113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1" dirty="0">
                          <a:latin typeface="+mn-lt"/>
                          <a:ea typeface="Times New Roman"/>
                          <a:cs typeface="Arial"/>
                        </a:rPr>
                        <a:t>O que buscam</a:t>
                      </a:r>
                      <a:endParaRPr lang="pt-BR" sz="2000" dirty="0">
                        <a:latin typeface="+mn-lt"/>
                        <a:ea typeface="Times New Roman"/>
                      </a:endParaRPr>
                    </a:p>
                  </a:txBody>
                  <a:tcPr marL="113783" marR="113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2279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2000">
                          <a:latin typeface="Calibri"/>
                          <a:ea typeface="Times New Roman"/>
                          <a:cs typeface="Times New Roman"/>
                        </a:rPr>
                        <a:t>Público em geral.</a:t>
                      </a:r>
                      <a:endParaRPr lang="pt-B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783" marR="113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2000">
                          <a:latin typeface="Calibri"/>
                          <a:ea typeface="Times New Roman"/>
                          <a:cs typeface="Times New Roman"/>
                        </a:rPr>
                        <a:t>Experiências gastronômicas.</a:t>
                      </a:r>
                      <a:endParaRPr lang="pt-BR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2000">
                          <a:latin typeface="Calibri"/>
                          <a:ea typeface="Times New Roman"/>
                          <a:cs typeface="Times New Roman"/>
                        </a:rPr>
                        <a:t>Locação de espaços para eventos, inclusive festas.</a:t>
                      </a:r>
                      <a:endParaRPr lang="pt-BR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2000">
                          <a:latin typeface="Calibri"/>
                          <a:ea typeface="Times New Roman"/>
                          <a:cs typeface="Times New Roman"/>
                        </a:rPr>
                        <a:t>Passeio e relaxamento.</a:t>
                      </a:r>
                      <a:endParaRPr lang="pt-BR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2000">
                          <a:latin typeface="Calibri"/>
                          <a:ea typeface="Times New Roman"/>
                          <a:cs typeface="Times New Roman"/>
                        </a:rPr>
                        <a:t>Eventos culturais.</a:t>
                      </a:r>
                      <a:endParaRPr lang="pt-B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783" marR="113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9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2000">
                          <a:latin typeface="Calibri"/>
                          <a:ea typeface="Times New Roman"/>
                          <a:cs typeface="Times New Roman"/>
                        </a:rPr>
                        <a:t>Apreciadores e amantes de arte.</a:t>
                      </a:r>
                      <a:endParaRPr lang="pt-B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783" marR="113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2000">
                          <a:latin typeface="Calibri"/>
                          <a:ea typeface="Times New Roman"/>
                          <a:cs typeface="Times New Roman"/>
                        </a:rPr>
                        <a:t>Riqueza e variedade das coleções.</a:t>
                      </a:r>
                      <a:endParaRPr lang="pt-B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783" marR="113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9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2000">
                          <a:latin typeface="Calibri"/>
                          <a:ea typeface="Times New Roman"/>
                          <a:cs typeface="Times New Roman"/>
                        </a:rPr>
                        <a:t>Colecionadores</a:t>
                      </a:r>
                      <a:endParaRPr lang="pt-B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783" marR="113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2000">
                          <a:latin typeface="Calibri"/>
                          <a:ea typeface="Times New Roman"/>
                          <a:cs typeface="Times New Roman"/>
                        </a:rPr>
                        <a:t>Conhecimentos sobre acervos.</a:t>
                      </a:r>
                      <a:endParaRPr lang="pt-B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783" marR="113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2000">
                          <a:latin typeface="Calibri"/>
                          <a:ea typeface="Times New Roman"/>
                          <a:cs typeface="Times New Roman"/>
                        </a:rPr>
                        <a:t>Estudantes de ensino médio, superior e pós-graduação.</a:t>
                      </a:r>
                      <a:endParaRPr lang="pt-B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783" marR="113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2000">
                          <a:latin typeface="Calibri"/>
                          <a:ea typeface="Times New Roman"/>
                          <a:cs typeface="Times New Roman"/>
                        </a:rPr>
                        <a:t>Conhecimentos sobre história.</a:t>
                      </a:r>
                      <a:endParaRPr lang="pt-BR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2000">
                          <a:latin typeface="Calibri"/>
                          <a:ea typeface="Times New Roman"/>
                          <a:cs typeface="Times New Roman"/>
                        </a:rPr>
                        <a:t>Fontes de pesquisa para projetos educacionais. </a:t>
                      </a:r>
                      <a:endParaRPr lang="pt-B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783" marR="113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79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2000">
                          <a:latin typeface="Calibri"/>
                          <a:ea typeface="Times New Roman"/>
                          <a:cs typeface="Times New Roman"/>
                        </a:rPr>
                        <a:t>Professores, acadêmicos e pesquisadores das áreas de História, Belas Artes e Museologia. </a:t>
                      </a:r>
                      <a:endParaRPr lang="pt-BR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783" marR="113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Calibri"/>
                          <a:ea typeface="Times New Roman"/>
                          <a:cs typeface="Times New Roman"/>
                        </a:rPr>
                        <a:t>Fontes de pesquisa para projetos educacionais.</a:t>
                      </a:r>
                      <a:endParaRPr lang="pt-BR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Calibri"/>
                          <a:ea typeface="Times New Roman"/>
                          <a:cs typeface="Times New Roman"/>
                        </a:rPr>
                        <a:t>Acesso a documentação histórica e fontes primárias de pesquisa e consulta.</a:t>
                      </a:r>
                      <a:endParaRPr lang="pt-BR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PT" sz="2000" dirty="0">
                          <a:latin typeface="Calibri"/>
                          <a:ea typeface="Times New Roman"/>
                          <a:cs typeface="Times New Roman"/>
                        </a:rPr>
                        <a:t>Aquisição de publicações.</a:t>
                      </a:r>
                      <a:endParaRPr lang="pt-BR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3783" marR="1137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Público-alvo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97584" y="1828877"/>
            <a:ext cx="1082197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/>
              <a:t>“Na área da </a:t>
            </a:r>
            <a:r>
              <a:rPr lang="pt-BR" sz="2800" dirty="0" err="1" smtClean="0"/>
              <a:t>Museologia</a:t>
            </a:r>
            <a:r>
              <a:rPr lang="pt-BR" sz="2800" dirty="0" smtClean="0"/>
              <a:t>, na medida em que uma das funções do museu é a educação e a comunicação de mensagens relacionadas às coleções, para o público, torna-se necessário conhecer o quanto os diferentes segmentos de visitantes percebem as mensagens museológicas emitidas. E, neste contexto, as pesquisas de público são importantes para avaliar a transferência de informação aos visitantes.” (</a:t>
            </a:r>
            <a:r>
              <a:rPr lang="pt-BR" sz="2800" dirty="0" err="1" smtClean="0"/>
              <a:t>Roseane</a:t>
            </a:r>
            <a:r>
              <a:rPr lang="pt-BR" sz="2800" dirty="0" smtClean="0"/>
              <a:t> Rocha Maria de Carvalho)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0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Público-alvo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97584" y="1612056"/>
            <a:ext cx="1082197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dirty="0" smtClean="0"/>
              <a:t>Identificar necessidades e preferências dos visitantes, como:</a:t>
            </a:r>
          </a:p>
          <a:p>
            <a:pPr lvl="0">
              <a:buFont typeface="Arial" pitchFamily="34" charset="0"/>
              <a:buChar char="•"/>
            </a:pPr>
            <a:r>
              <a:rPr lang="pt-PT" sz="2800" dirty="0" smtClean="0"/>
              <a:t>Segurança.</a:t>
            </a:r>
            <a:endParaRPr lang="pt-BR" sz="2800" dirty="0" smtClean="0"/>
          </a:p>
          <a:p>
            <a:pPr lvl="0">
              <a:buFont typeface="Arial" pitchFamily="34" charset="0"/>
              <a:buChar char="•"/>
            </a:pPr>
            <a:r>
              <a:rPr lang="pt-PT" sz="2800" dirty="0" smtClean="0"/>
              <a:t>Conforto.</a:t>
            </a:r>
            <a:endParaRPr lang="pt-BR" sz="2800" dirty="0" smtClean="0"/>
          </a:p>
          <a:p>
            <a:pPr lvl="0">
              <a:buFont typeface="Arial" pitchFamily="34" charset="0"/>
              <a:buChar char="•"/>
            </a:pPr>
            <a:r>
              <a:rPr lang="pt-PT" sz="2800" dirty="0" smtClean="0"/>
              <a:t>Comodidades que facilitem a visitação e não comprometam o tempo de permanência no local.</a:t>
            </a:r>
            <a:endParaRPr lang="pt-BR" sz="2800" dirty="0" smtClean="0"/>
          </a:p>
          <a:p>
            <a:pPr lvl="0">
              <a:buFont typeface="Arial" pitchFamily="34" charset="0"/>
              <a:buChar char="•"/>
            </a:pPr>
            <a:r>
              <a:rPr lang="pt-PT" sz="2800" dirty="0" smtClean="0"/>
              <a:t>Banheiros limpos.</a:t>
            </a:r>
            <a:endParaRPr lang="pt-BR" sz="2800" dirty="0" smtClean="0"/>
          </a:p>
          <a:p>
            <a:pPr lvl="0">
              <a:buFont typeface="Arial" pitchFamily="34" charset="0"/>
              <a:buChar char="•"/>
            </a:pPr>
            <a:r>
              <a:rPr lang="pt-PT" sz="2800" dirty="0" smtClean="0"/>
              <a:t>Locais de descanso e contemplação.</a:t>
            </a:r>
            <a:endParaRPr lang="pt-BR" sz="2800" dirty="0" smtClean="0"/>
          </a:p>
          <a:p>
            <a:pPr lvl="0">
              <a:buFont typeface="Arial" pitchFamily="34" charset="0"/>
              <a:buChar char="•"/>
            </a:pPr>
            <a:r>
              <a:rPr lang="pt-PT" sz="2800" dirty="0" smtClean="0"/>
              <a:t>Restaurantes.</a:t>
            </a:r>
            <a:endParaRPr lang="pt-BR" sz="2800" dirty="0" smtClean="0"/>
          </a:p>
          <a:p>
            <a:pPr lvl="0">
              <a:buFont typeface="Arial" pitchFamily="34" charset="0"/>
              <a:buChar char="•"/>
            </a:pPr>
            <a:r>
              <a:rPr lang="pt-PT" sz="2800" dirty="0" smtClean="0"/>
              <a:t>Cafés.</a:t>
            </a:r>
            <a:endParaRPr lang="pt-BR" sz="2800" dirty="0" smtClean="0"/>
          </a:p>
          <a:p>
            <a:pPr lvl="0">
              <a:buFont typeface="Arial" pitchFamily="34" charset="0"/>
              <a:buChar char="•"/>
            </a:pPr>
            <a:r>
              <a:rPr lang="pt-PT" sz="2800" dirty="0" smtClean="0"/>
              <a:t>Lanchonetes.</a:t>
            </a:r>
            <a:endParaRPr lang="pt-BR" sz="2800" dirty="0" smtClean="0"/>
          </a:p>
          <a:p>
            <a:pPr>
              <a:buFont typeface="Arial" pitchFamily="34" charset="0"/>
              <a:buChar char="•"/>
            </a:pPr>
            <a:r>
              <a:rPr lang="pt-BR" sz="2800" dirty="0" smtClean="0"/>
              <a:t>Loja que ofereça pequenas recordações relacionadas ao destino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0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Segmentação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97584" y="1612056"/>
            <a:ext cx="10821971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2400" dirty="0" smtClean="0"/>
              <a:t>Identificar nichos que possam constituir o público-alvo de ações de marketing:</a:t>
            </a:r>
          </a:p>
          <a:p>
            <a:pPr lvl="0"/>
            <a:r>
              <a:rPr lang="pt-PT" sz="2400" dirty="0" smtClean="0"/>
              <a:t>1. Turistas, sejam domésticos ou estrangeiros e residentes, segundo suas preferências: Atividades relaxantes, comércio, gastronomia, novos conhecimentos ou sensações, apreciação da paisagem.</a:t>
            </a:r>
            <a:endParaRPr lang="pt-BR" sz="2400" dirty="0" smtClean="0"/>
          </a:p>
          <a:p>
            <a:pPr lvl="0"/>
            <a:r>
              <a:rPr lang="pt-PT" sz="2400" dirty="0" smtClean="0"/>
              <a:t>2. Turistas e residentes, segundo seus acompanhantes: grandes grupos, famílias, casais, amigos, solitários, comunidade residente, moradores do bairro e cercanias.</a:t>
            </a:r>
            <a:endParaRPr lang="pt-BR" sz="2400" dirty="0" smtClean="0"/>
          </a:p>
          <a:p>
            <a:pPr lvl="0"/>
            <a:r>
              <a:rPr lang="pt-PT" sz="2400" dirty="0" smtClean="0"/>
              <a:t>3. Estudantes ensino médio.</a:t>
            </a:r>
            <a:endParaRPr lang="pt-BR" sz="2400" dirty="0" smtClean="0"/>
          </a:p>
          <a:p>
            <a:pPr lvl="0"/>
            <a:r>
              <a:rPr lang="pt-PT" sz="2400" dirty="0" smtClean="0"/>
              <a:t>4. Estudantes de ensino superior.</a:t>
            </a:r>
            <a:endParaRPr lang="pt-BR" sz="2400" dirty="0" smtClean="0"/>
          </a:p>
          <a:p>
            <a:pPr lvl="0"/>
            <a:r>
              <a:rPr lang="pt-PT" sz="2400" dirty="0" smtClean="0"/>
              <a:t>5. Professores, acadêmicos e pesquisadores de História, Belas Artes, Política e Museologia.</a:t>
            </a:r>
            <a:endParaRPr lang="pt-BR" sz="2400" dirty="0" smtClean="0"/>
          </a:p>
          <a:p>
            <a:pPr lvl="0"/>
            <a:r>
              <a:rPr lang="pt-PT" sz="2400" dirty="0" smtClean="0"/>
              <a:t>6. Mercado de eventos (festas, locações para fotos e filmes).</a:t>
            </a:r>
            <a:endParaRPr lang="pt-BR" sz="2400" dirty="0" smtClean="0"/>
          </a:p>
          <a:p>
            <a:pPr lvl="0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0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Concorrentes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Outros museus</a:t>
            </a:r>
          </a:p>
          <a:p>
            <a:r>
              <a:rPr lang="pt-PT" dirty="0" smtClean="0"/>
              <a:t>Instituições de patrimônio</a:t>
            </a:r>
          </a:p>
          <a:p>
            <a:r>
              <a:rPr lang="pt-PT" dirty="0" smtClean="0"/>
              <a:t>Outras instituições culturais de atividades de lazer e entretenimento.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Fornecedores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Funcionários</a:t>
            </a:r>
          </a:p>
          <a:p>
            <a:r>
              <a:rPr lang="pt-PT" dirty="0" smtClean="0"/>
              <a:t>Permissionários </a:t>
            </a:r>
          </a:p>
          <a:p>
            <a:pPr>
              <a:buNone/>
            </a:pPr>
            <a:r>
              <a:rPr lang="pt-PT" dirty="0" smtClean="0"/>
              <a:t>O bom desempenho dos fornecedores é fundamental para o sucesso da instituição.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cxnSp>
        <p:nvCxnSpPr>
          <p:cNvPr id="3" name="Straight Arrow Connector 12"/>
          <p:cNvCxnSpPr/>
          <p:nvPr/>
        </p:nvCxnSpPr>
        <p:spPr>
          <a:xfrm>
            <a:off x="3502840" y="3829321"/>
            <a:ext cx="3620472" cy="27175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Franklin Gothic Medium" pitchFamily="34" charset="0"/>
              </a:rPr>
              <a:t>FATORES QUE PREJUDICAM UM SERVIÇO</a:t>
            </a:r>
            <a:endParaRPr lang="pt-BR" dirty="0">
              <a:latin typeface="Franklin Gothic Medium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8320" y="2505045"/>
            <a:ext cx="2611000" cy="1958250"/>
          </a:xfrm>
          <a:prstGeom prst="rect">
            <a:avLst/>
          </a:prstGeom>
        </p:spPr>
      </p:pic>
      <p:sp>
        <p:nvSpPr>
          <p:cNvPr id="7" name="Rectangle 7"/>
          <p:cNvSpPr/>
          <p:nvPr/>
        </p:nvSpPr>
        <p:spPr>
          <a:xfrm>
            <a:off x="8032297" y="1834683"/>
            <a:ext cx="3622025" cy="5997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APATIA</a:t>
            </a:r>
          </a:p>
        </p:txBody>
      </p:sp>
      <p:sp>
        <p:nvSpPr>
          <p:cNvPr id="8" name="Rectangle 8"/>
          <p:cNvSpPr/>
          <p:nvPr/>
        </p:nvSpPr>
        <p:spPr>
          <a:xfrm>
            <a:off x="8026401" y="2505046"/>
            <a:ext cx="3622025" cy="5997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DISPENSA</a:t>
            </a:r>
          </a:p>
        </p:txBody>
      </p:sp>
      <p:sp>
        <p:nvSpPr>
          <p:cNvPr id="9" name="Rectangle 9"/>
          <p:cNvSpPr/>
          <p:nvPr/>
        </p:nvSpPr>
        <p:spPr>
          <a:xfrm>
            <a:off x="8032297" y="3197950"/>
            <a:ext cx="3622025" cy="5997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MÁ VONTADE</a:t>
            </a:r>
          </a:p>
        </p:txBody>
      </p:sp>
      <p:sp>
        <p:nvSpPr>
          <p:cNvPr id="10" name="Rectangle 10"/>
          <p:cNvSpPr/>
          <p:nvPr/>
        </p:nvSpPr>
        <p:spPr>
          <a:xfrm>
            <a:off x="8032297" y="3934020"/>
            <a:ext cx="3622025" cy="5997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CONDESCENDÊNCIA</a:t>
            </a:r>
          </a:p>
        </p:txBody>
      </p:sp>
      <p:sp>
        <p:nvSpPr>
          <p:cNvPr id="12" name="Rectangle 15"/>
          <p:cNvSpPr/>
          <p:nvPr/>
        </p:nvSpPr>
        <p:spPr>
          <a:xfrm>
            <a:off x="8032297" y="4680063"/>
            <a:ext cx="3622025" cy="5997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AUTOMATISMO</a:t>
            </a:r>
          </a:p>
        </p:txBody>
      </p:sp>
      <p:sp>
        <p:nvSpPr>
          <p:cNvPr id="13" name="Rectangle 16"/>
          <p:cNvSpPr/>
          <p:nvPr/>
        </p:nvSpPr>
        <p:spPr>
          <a:xfrm>
            <a:off x="8064054" y="5432262"/>
            <a:ext cx="3622025" cy="5997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LIVRO DE REGRAS</a:t>
            </a:r>
          </a:p>
        </p:txBody>
      </p:sp>
      <p:sp>
        <p:nvSpPr>
          <p:cNvPr id="14" name="Left Brace 5"/>
          <p:cNvSpPr/>
          <p:nvPr/>
        </p:nvSpPr>
        <p:spPr>
          <a:xfrm>
            <a:off x="7196941" y="1560049"/>
            <a:ext cx="736260" cy="4611117"/>
          </a:xfrm>
          <a:prstGeom prst="leftBrace">
            <a:avLst/>
          </a:prstGeom>
          <a:ln w="12700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Franklin Gothic Medium" panose="020B0603020102020204" pitchFamily="34" charset="0"/>
              </a:rPr>
              <a:t>Marketing</a:t>
            </a:r>
            <a:endParaRPr lang="pt-BR" dirty="0">
              <a:latin typeface="Franklin Gothic Medium" panose="020B06030201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25458" y="6190237"/>
            <a:ext cx="5685148" cy="2954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*Fonte: </a:t>
            </a:r>
            <a:r>
              <a:rPr kumimoji="0" lang="pt-B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Kotler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</a:t>
            </a:r>
            <a:r>
              <a:rPr kumimoji="0" lang="pt-B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Keller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2006.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5482" y="4173338"/>
            <a:ext cx="10403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800" dirty="0" smtClean="0">
                <a:latin typeface="Franklin Gothic Medium" pitchFamily="34" charset="0"/>
              </a:rPr>
              <a:t>O Objetivo do marketing é atender e satisfazer as necessidades e os desejos dos clientes-alvo melhor do que os concorrentes. </a:t>
            </a:r>
            <a:endParaRPr lang="pt-BR" sz="2800" dirty="0">
              <a:latin typeface="Franklin Gothic Medium" pitchFamily="34" charset="0"/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965482" y="1634775"/>
            <a:ext cx="10652492" cy="45099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American Marketing Association (2013)</a:t>
            </a:r>
            <a:endParaRPr lang="en-US" dirty="0" smtClean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965482" y="2100785"/>
            <a:ext cx="10652492" cy="14401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“É a </a:t>
            </a:r>
            <a:r>
              <a:rPr lang="en-US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atividade</a:t>
            </a: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o </a:t>
            </a:r>
            <a:r>
              <a:rPr lang="en-US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conjunto</a:t>
            </a: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de </a:t>
            </a:r>
            <a:r>
              <a:rPr lang="en-US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conhecimentos</a:t>
            </a: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e </a:t>
            </a:r>
            <a:r>
              <a:rPr lang="en-US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os</a:t>
            </a: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processos</a:t>
            </a: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de </a:t>
            </a:r>
            <a:r>
              <a:rPr lang="en-US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criar</a:t>
            </a: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comunicar</a:t>
            </a: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entregar</a:t>
            </a: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e trocar </a:t>
            </a:r>
            <a:r>
              <a:rPr lang="en-US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ofertas</a:t>
            </a: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que </a:t>
            </a:r>
            <a:r>
              <a:rPr lang="en-US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tenham</a:t>
            </a: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valor para </a:t>
            </a:r>
            <a:r>
              <a:rPr lang="en-US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consumidores</a:t>
            </a: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clientes</a:t>
            </a: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parceiros</a:t>
            </a: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e </a:t>
            </a:r>
            <a:r>
              <a:rPr lang="en-US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sociedade</a:t>
            </a: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como</a:t>
            </a: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 um </a:t>
            </a:r>
            <a:r>
              <a:rPr lang="en-US" dirty="0" err="1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todo</a:t>
            </a:r>
            <a:r>
              <a:rPr lang="en-US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.” </a:t>
            </a:r>
            <a:endParaRPr lang="en-US" dirty="0" smtClean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cxnSp>
        <p:nvCxnSpPr>
          <p:cNvPr id="3" name="Straight Arrow Connector 12"/>
          <p:cNvCxnSpPr/>
          <p:nvPr/>
        </p:nvCxnSpPr>
        <p:spPr>
          <a:xfrm flipH="1">
            <a:off x="3920583" y="2990768"/>
            <a:ext cx="3773331" cy="27175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Franklin Gothic Medium" pitchFamily="34" charset="0"/>
              </a:rPr>
              <a:t>FATOR DIFERENCIAL EM UM SERVIÇO</a:t>
            </a:r>
            <a:endParaRPr lang="pt-BR" dirty="0">
              <a:latin typeface="Franklin Gothic Medium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8320" y="1952805"/>
            <a:ext cx="2611000" cy="1958250"/>
          </a:xfrm>
          <a:prstGeom prst="rect">
            <a:avLst/>
          </a:prstGeom>
        </p:spPr>
      </p:pic>
      <p:sp>
        <p:nvSpPr>
          <p:cNvPr id="8" name="Rectangle 16"/>
          <p:cNvSpPr/>
          <p:nvPr/>
        </p:nvSpPr>
        <p:spPr>
          <a:xfrm>
            <a:off x="7960376" y="2607595"/>
            <a:ext cx="3622025" cy="5997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u="sng" dirty="0" smtClean="0"/>
              <a:t>QUALIDADE</a:t>
            </a:r>
          </a:p>
        </p:txBody>
      </p:sp>
      <p:sp>
        <p:nvSpPr>
          <p:cNvPr id="9" name="Rectangle 17"/>
          <p:cNvSpPr/>
          <p:nvPr/>
        </p:nvSpPr>
        <p:spPr>
          <a:xfrm>
            <a:off x="8026401" y="3707798"/>
            <a:ext cx="3622025" cy="5997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 smtClean="0"/>
              <a:t>SATISFAÇÃO</a:t>
            </a:r>
          </a:p>
        </p:txBody>
      </p:sp>
      <p:sp>
        <p:nvSpPr>
          <p:cNvPr id="10" name="Down Arrow 11"/>
          <p:cNvSpPr/>
          <p:nvPr/>
        </p:nvSpPr>
        <p:spPr>
          <a:xfrm>
            <a:off x="9516156" y="3207393"/>
            <a:ext cx="368131" cy="50040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Down Arrow 18"/>
          <p:cNvSpPr/>
          <p:nvPr/>
        </p:nvSpPr>
        <p:spPr>
          <a:xfrm>
            <a:off x="9535291" y="4307596"/>
            <a:ext cx="368131" cy="50040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ctangle 19"/>
          <p:cNvSpPr/>
          <p:nvPr/>
        </p:nvSpPr>
        <p:spPr>
          <a:xfrm>
            <a:off x="8055596" y="4835613"/>
            <a:ext cx="3622025" cy="5997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 smtClean="0"/>
              <a:t>EXPECTATIVA</a:t>
            </a:r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0720" cy="1325563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Franklin Gothic Medium" pitchFamily="34" charset="0"/>
              </a:rPr>
              <a:t>Critérios para uma boa qualidade de serviços</a:t>
            </a:r>
            <a:endParaRPr lang="pt-BR" dirty="0">
              <a:latin typeface="Franklin Gothic Medium" pitchFamily="34" charset="0"/>
            </a:endParaRPr>
          </a:p>
        </p:txBody>
      </p:sp>
      <p:graphicFrame>
        <p:nvGraphicFramePr>
          <p:cNvPr id="5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6824112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CD84F8-9234-9347-B7A4-98A1F46A0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6ECC310-84E9-C34F-9A9F-26F232920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D62ED5-B154-3644-9838-77AD2E008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B3980BB-2620-464C-960B-C44BC5EDE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2848F3-38FA-3049-95FC-D643F7D032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E25E83-2698-6E4C-82A8-0D46E6FC13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8AC3CB-B2FD-964A-A016-B07B730EF9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7B7372-8F36-514D-9AC3-5B84CD245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8023769-D25E-7243-9055-4BEA330678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8FA703-63CC-0F41-B7AC-7A2180BEF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A60DCD8-61E1-DC4F-9882-48F6EFBE06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06532C-3269-F444-8721-77CB23DB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b="1" dirty="0" smtClean="0">
                <a:latin typeface="Franklin Gothic Medium" pitchFamily="34" charset="0"/>
              </a:rPr>
              <a:t>Ações de promoção</a:t>
            </a:r>
            <a:endParaRPr lang="pt-BR" b="1" dirty="0">
              <a:latin typeface="Franklin Gothic Medium" pitchFamily="34" charset="0"/>
            </a:endParaRPr>
          </a:p>
        </p:txBody>
      </p:sp>
      <p:pic>
        <p:nvPicPr>
          <p:cNvPr id="6" name="Imagem 5"/>
          <p:cNvPicPr/>
          <p:nvPr/>
        </p:nvPicPr>
        <p:blipFill>
          <a:blip r:embed="rId4" cstate="print"/>
          <a:srcRect l="32526" t="7851" r="33287" b="3902"/>
          <a:stretch>
            <a:fillRect/>
          </a:stretch>
        </p:blipFill>
        <p:spPr bwMode="auto">
          <a:xfrm>
            <a:off x="7161820" y="419777"/>
            <a:ext cx="4027795" cy="584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/>
          <p:nvPr/>
        </p:nvPicPr>
        <p:blipFill>
          <a:blip r:embed="rId5" cstate="print"/>
          <a:srcRect l="44521" t="38240" r="44410" b="33553"/>
          <a:stretch>
            <a:fillRect/>
          </a:stretch>
        </p:blipFill>
        <p:spPr bwMode="auto">
          <a:xfrm>
            <a:off x="2224142" y="1652480"/>
            <a:ext cx="3233978" cy="463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pic>
        <p:nvPicPr>
          <p:cNvPr id="8" name="Imagem 7"/>
          <p:cNvPicPr/>
          <p:nvPr/>
        </p:nvPicPr>
        <p:blipFill>
          <a:blip r:embed="rId4" cstate="print"/>
          <a:srcRect l="22793" t="10904" r="42366" b="6664"/>
          <a:stretch>
            <a:fillRect/>
          </a:stretch>
        </p:blipFill>
        <p:spPr bwMode="auto">
          <a:xfrm>
            <a:off x="837620" y="1582780"/>
            <a:ext cx="3640112" cy="484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/>
          <p:nvPr/>
        </p:nvPicPr>
        <p:blipFill>
          <a:blip r:embed="rId5" cstate="print"/>
          <a:srcRect l="27700" t="18319" r="46946" b="16402"/>
          <a:stretch>
            <a:fillRect/>
          </a:stretch>
        </p:blipFill>
        <p:spPr bwMode="auto">
          <a:xfrm>
            <a:off x="4949390" y="1579456"/>
            <a:ext cx="3346198" cy="484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/>
          <p:cNvPicPr/>
          <p:nvPr/>
        </p:nvPicPr>
        <p:blipFill>
          <a:blip r:embed="rId6" cstate="print"/>
          <a:srcRect l="28600" t="29513" r="45964" b="3902"/>
          <a:stretch>
            <a:fillRect/>
          </a:stretch>
        </p:blipFill>
        <p:spPr bwMode="auto">
          <a:xfrm>
            <a:off x="8633062" y="1521871"/>
            <a:ext cx="3389800" cy="499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pic>
        <p:nvPicPr>
          <p:cNvPr id="6" name="Imagem 5"/>
          <p:cNvPicPr/>
          <p:nvPr/>
        </p:nvPicPr>
        <p:blipFill>
          <a:blip r:embed="rId4" cstate="print"/>
          <a:srcRect l="31855" t="5234" r="32061" b="9280"/>
          <a:stretch>
            <a:fillRect/>
          </a:stretch>
        </p:blipFill>
        <p:spPr bwMode="auto">
          <a:xfrm>
            <a:off x="2092751" y="538245"/>
            <a:ext cx="4294939" cy="572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/>
          <p:nvPr/>
        </p:nvPicPr>
        <p:blipFill>
          <a:blip r:embed="rId5" cstate="print"/>
          <a:srcRect l="32046" t="5379" r="32306" b="9425"/>
          <a:stretch>
            <a:fillRect/>
          </a:stretch>
        </p:blipFill>
        <p:spPr bwMode="auto">
          <a:xfrm>
            <a:off x="6651358" y="509047"/>
            <a:ext cx="4289494" cy="576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84843" y="5879150"/>
            <a:ext cx="2139884" cy="40852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BR" sz="1800" dirty="0" smtClean="0"/>
              <a:t>Biblioteca Nacional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pic>
        <p:nvPicPr>
          <p:cNvPr id="8" name="Imagem 7"/>
          <p:cNvPicPr/>
          <p:nvPr/>
        </p:nvPicPr>
        <p:blipFill>
          <a:blip r:embed="rId4" cstate="print"/>
          <a:srcRect l="17712" t="31985" r="18566" b="11170"/>
          <a:stretch>
            <a:fillRect/>
          </a:stretch>
        </p:blipFill>
        <p:spPr bwMode="auto">
          <a:xfrm>
            <a:off x="952239" y="783734"/>
            <a:ext cx="10503792" cy="526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65989" y="6155706"/>
            <a:ext cx="3657598" cy="46191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BR" sz="1800" dirty="0" smtClean="0"/>
              <a:t>Museu para todos - Pinacoteca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/>
          <a:srcRect l="1" t="10000" r="-18" b="4502"/>
          <a:stretch/>
        </p:blipFill>
        <p:spPr>
          <a:xfrm>
            <a:off x="-762001" y="14068"/>
            <a:ext cx="136920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3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/>
          <a:srcRect t="9837" r="-120" b="4502"/>
          <a:stretch/>
        </p:blipFill>
        <p:spPr>
          <a:xfrm>
            <a:off x="-762000" y="-14068"/>
            <a:ext cx="13732412" cy="734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2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/>
          <a:srcRect t="10035" r="-38" b="4447"/>
          <a:stretch/>
        </p:blipFill>
        <p:spPr>
          <a:xfrm>
            <a:off x="-777766" y="-346843"/>
            <a:ext cx="13721255" cy="733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0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/>
          <a:srcRect l="5694" t="10000" b="4445"/>
          <a:stretch/>
        </p:blipFill>
        <p:spPr>
          <a:xfrm>
            <a:off x="19050" y="-19050"/>
            <a:ext cx="12934950" cy="73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4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Franklin Gothic Medium" pitchFamily="34" charset="0"/>
              </a:rPr>
              <a:t>A </a:t>
            </a:r>
            <a:r>
              <a:rPr lang="en-US" dirty="0" err="1" smtClean="0">
                <a:latin typeface="Franklin Gothic Medium" pitchFamily="34" charset="0"/>
              </a:rPr>
              <a:t>que</a:t>
            </a:r>
            <a:r>
              <a:rPr lang="en-US" dirty="0" smtClean="0">
                <a:latin typeface="Franklin Gothic Medium" pitchFamily="34" charset="0"/>
              </a:rPr>
              <a:t> o marketing se </a:t>
            </a:r>
            <a:r>
              <a:rPr lang="en-US" dirty="0" err="1" smtClean="0">
                <a:latin typeface="Franklin Gothic Medium" pitchFamily="34" charset="0"/>
              </a:rPr>
              <a:t>aplica</a:t>
            </a:r>
            <a:r>
              <a:rPr lang="en-US" dirty="0" smtClean="0">
                <a:latin typeface="Franklin Gothic Medium" pitchFamily="34" charset="0"/>
              </a:rPr>
              <a:t>?</a:t>
            </a:r>
            <a:endParaRPr lang="en-US" dirty="0">
              <a:latin typeface="Franklin Gothic Medium" pitchFamily="34" charset="0"/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2462918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/>
          <a:srcRect t="9778" b="5334"/>
          <a:stretch/>
        </p:blipFill>
        <p:spPr>
          <a:xfrm>
            <a:off x="19050" y="-38100"/>
            <a:ext cx="13716000" cy="727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2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print"/>
          <a:srcRect t="10444" r="2314" b="6223"/>
          <a:stretch/>
        </p:blipFill>
        <p:spPr>
          <a:xfrm>
            <a:off x="0" y="0"/>
            <a:ext cx="12192000" cy="650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/>
          <a:srcRect l="-1" t="12332" r="5364" b="6418"/>
          <a:stretch/>
        </p:blipFill>
        <p:spPr>
          <a:xfrm>
            <a:off x="0" y="0"/>
            <a:ext cx="12192000" cy="654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pic>
        <p:nvPicPr>
          <p:cNvPr id="6" name="Imagem 5"/>
          <p:cNvPicPr/>
          <p:nvPr/>
        </p:nvPicPr>
        <p:blipFill>
          <a:blip r:embed="rId4" cstate="print"/>
          <a:srcRect l="40033" t="16722" r="20774" b="44164"/>
          <a:stretch>
            <a:fillRect/>
          </a:stretch>
        </p:blipFill>
        <p:spPr bwMode="auto">
          <a:xfrm>
            <a:off x="377071" y="0"/>
            <a:ext cx="11575679" cy="649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pic>
        <p:nvPicPr>
          <p:cNvPr id="6" name="Imagem 5"/>
          <p:cNvPicPr/>
          <p:nvPr/>
        </p:nvPicPr>
        <p:blipFill>
          <a:blip r:embed="rId4" cstate="print"/>
          <a:srcRect l="28518" t="15992" r="45883" b="4629"/>
          <a:stretch>
            <a:fillRect/>
          </a:stretch>
        </p:blipFill>
        <p:spPr bwMode="auto">
          <a:xfrm>
            <a:off x="0" y="0"/>
            <a:ext cx="3223967" cy="562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/>
          <p:nvPr/>
        </p:nvPicPr>
        <p:blipFill>
          <a:blip r:embed="rId5" cstate="print"/>
          <a:srcRect l="28273" t="19191" r="46046" b="18146"/>
          <a:stretch>
            <a:fillRect/>
          </a:stretch>
        </p:blipFill>
        <p:spPr bwMode="auto">
          <a:xfrm>
            <a:off x="3743352" y="0"/>
            <a:ext cx="4374780" cy="600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6" cstate="print"/>
          <a:srcRect l="28437" t="19047" r="45964" b="25704"/>
          <a:stretch>
            <a:fillRect/>
          </a:stretch>
        </p:blipFill>
        <p:spPr bwMode="auto">
          <a:xfrm>
            <a:off x="8229600" y="631596"/>
            <a:ext cx="3962400" cy="481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/>
          <a:srcRect t="11363" r="1876" b="4889"/>
          <a:stretch/>
        </p:blipFill>
        <p:spPr>
          <a:xfrm>
            <a:off x="0" y="0"/>
            <a:ext cx="12192000" cy="65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1009" t="17597" r="31749" b="15155"/>
          <a:stretch>
            <a:fillRect/>
          </a:stretch>
        </p:blipFill>
        <p:spPr bwMode="auto">
          <a:xfrm>
            <a:off x="-1" y="0"/>
            <a:ext cx="6394695" cy="649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/>
          <p:nvPr/>
        </p:nvPicPr>
        <p:blipFill>
          <a:blip r:embed="rId5" cstate="print"/>
          <a:srcRect l="30711" t="15411" r="32061" b="12332"/>
          <a:stretch>
            <a:fillRect/>
          </a:stretch>
        </p:blipFill>
        <p:spPr bwMode="auto">
          <a:xfrm>
            <a:off x="6240189" y="0"/>
            <a:ext cx="5813448" cy="634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Marketing Museal – Parcerias no setor público (MROSC)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20088" y="1825625"/>
            <a:ext cx="5181600" cy="4351338"/>
          </a:xfrm>
        </p:spPr>
        <p:txBody>
          <a:bodyPr>
            <a:normAutofit fontScale="77500" lnSpcReduction="20000"/>
          </a:bodyPr>
          <a:lstStyle/>
          <a:p>
            <a:r>
              <a:rPr lang="pt-BR" sz="3000" b="1" dirty="0" smtClean="0">
                <a:latin typeface="Franklin Gothic Medium" panose="020B0603020102020204" pitchFamily="34" charset="0"/>
              </a:rPr>
              <a:t>Lei Nº 13.019/2014 </a:t>
            </a:r>
          </a:p>
          <a:p>
            <a:pPr marL="0" lvl="2" indent="0">
              <a:lnSpc>
                <a:spcPts val="3000"/>
              </a:lnSpc>
              <a:spcBef>
                <a:spcPts val="1000"/>
              </a:spcBef>
              <a:buNone/>
              <a:tabLst>
                <a:tab pos="725488" algn="l"/>
              </a:tabLst>
            </a:pPr>
            <a:r>
              <a:rPr lang="pt-BR" sz="3300" dirty="0" smtClean="0">
                <a:latin typeface="Franklin Gothic Medium" panose="020B0603020102020204" pitchFamily="34" charset="0"/>
              </a:rPr>
              <a:t>“Institui normas gerais para as parcerias voluntárias, envolvendo ou não a transferência de recursos financeiros, entre a Administração Pública e as organizações da sociedade civil, em regime de mútua cooperação, para a consecução de finalidades de interesse público.”</a:t>
            </a:r>
          </a:p>
          <a:p>
            <a:pPr marL="0" indent="0">
              <a:buNone/>
            </a:pPr>
            <a:endParaRPr lang="pt-BR" dirty="0" smtClean="0">
              <a:latin typeface="Franklin Gothic Medium" panose="020B0603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210770"/>
            <a:ext cx="45673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dirty="0" smtClean="0">
                <a:latin typeface="Franklin Gothic Medium" panose="020B0603020102020204" pitchFamily="34" charset="0"/>
              </a:rPr>
              <a:t>Fonte: AGU, 2015.</a:t>
            </a:r>
            <a:endParaRPr lang="pt-BR" sz="1300" dirty="0">
              <a:latin typeface="Franklin Gothic Medium" panose="020B0603020102020204" pitchFamily="34" charset="0"/>
            </a:endParaRPr>
          </a:p>
        </p:txBody>
      </p:sp>
      <p:pic>
        <p:nvPicPr>
          <p:cNvPr id="1026" name="Picture 2" descr="Resultado de imagem para PARCERIA GOVERNO ICON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56" y="1620905"/>
            <a:ext cx="4493172" cy="449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3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406400"/>
            <a:ext cx="105156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pt-BR" altLang="pt-BR" sz="4000" b="1" smtClean="0">
                <a:latin typeface="Franklin Gothic Medium" panose="020B0603020102020204" pitchFamily="34" charset="0"/>
              </a:rPr>
              <a:t>Marco Regulatório das Organizações da Sociedade Civil (MROSC)</a:t>
            </a:r>
            <a:br>
              <a:rPr lang="pt-BR" altLang="pt-BR" sz="4000" b="1" smtClean="0">
                <a:latin typeface="Franklin Gothic Medium" panose="020B0603020102020204" pitchFamily="34" charset="0"/>
              </a:rPr>
            </a:br>
            <a:endParaRPr lang="pt-BR" altLang="pt-BR" sz="4000" b="1" smtClean="0">
              <a:latin typeface="Franklin Gothic Medium" panose="020B0603020102020204" pitchFamily="34" charset="0"/>
            </a:endParaRPr>
          </a:p>
        </p:txBody>
      </p:sp>
      <p:sp>
        <p:nvSpPr>
          <p:cNvPr id="1026" name="Espaço Reservado para Conteúdo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s-ES" altLang="pt-BR" sz="2000" smtClean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s-ES" altLang="pt-BR" sz="2000" smtClean="0">
              <a:latin typeface="Franklin Gothic Medium" panose="020B0603020102020204" pitchFamily="34" charset="0"/>
            </a:endParaRPr>
          </a:p>
        </p:txBody>
      </p:sp>
      <p:sp>
        <p:nvSpPr>
          <p:cNvPr id="1027" name="Espaço Reservado para Conteúdo 1"/>
          <p:cNvSpPr>
            <a:spLocks noGrp="1"/>
          </p:cNvSpPr>
          <p:nvPr>
            <p:ph sz="half" idx="2"/>
          </p:nvPr>
        </p:nvSpPr>
        <p:spPr>
          <a:xfrm>
            <a:off x="6172200" y="2235200"/>
            <a:ext cx="5181600" cy="4351338"/>
          </a:xfrm>
        </p:spPr>
        <p:txBody>
          <a:bodyPr/>
          <a:lstStyle/>
          <a:p>
            <a:r>
              <a:rPr lang="pt-BR" altLang="pt-BR" b="1" smtClean="0">
                <a:latin typeface="Franklin Gothic Medium" panose="020B0603020102020204" pitchFamily="34" charset="0"/>
              </a:rPr>
              <a:t>Agenda política ampla</a:t>
            </a:r>
            <a:r>
              <a:rPr lang="pt-BR" altLang="pt-BR" smtClean="0">
                <a:latin typeface="Franklin Gothic Medium" panose="020B0603020102020204" pitchFamily="34" charset="0"/>
              </a:rPr>
              <a:t>; </a:t>
            </a:r>
          </a:p>
          <a:p>
            <a:r>
              <a:rPr lang="pt-BR" altLang="pt-BR" b="1" smtClean="0">
                <a:latin typeface="Franklin Gothic Medium" panose="020B0603020102020204" pitchFamily="34" charset="0"/>
              </a:rPr>
              <a:t>Objetivo: </a:t>
            </a:r>
            <a:r>
              <a:rPr lang="pt-BR" altLang="pt-BR" smtClean="0">
                <a:latin typeface="Franklin Gothic Medium" panose="020B0603020102020204" pitchFamily="34" charset="0"/>
              </a:rPr>
              <a:t>aperfeiçoar o ambiente jurídico e institucional relacionado às organizações da sociedade civil (OSCs) e suas relações de parceria com o Estado.</a:t>
            </a:r>
          </a:p>
        </p:txBody>
      </p:sp>
      <p:pic>
        <p:nvPicPr>
          <p:cNvPr id="1028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0813"/>
            <a:ext cx="121920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" descr="7360495435317585430029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7" b="10910"/>
          <a:stretch>
            <a:fillRect/>
          </a:stretch>
        </p:blipFill>
        <p:spPr bwMode="auto">
          <a:xfrm>
            <a:off x="1030288" y="1062038"/>
            <a:ext cx="4303712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93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 smtClean="0">
                <a:latin typeface="Franklin Gothic Medium" panose="020B0603020102020204" pitchFamily="34" charset="0"/>
              </a:rPr>
              <a:t>Marketing Museal– Parcerias no setor público (MROSC)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pt-BR" sz="3600" b="1" smtClean="0">
                <a:latin typeface="Franklin Gothic Medium" panose="020B0603020102020204" pitchFamily="34" charset="0"/>
              </a:rPr>
              <a:t>O que muda para a administração pública?</a:t>
            </a:r>
            <a:endParaRPr lang="pt-BR" altLang="pt-BR" sz="3600" b="1" smtClean="0">
              <a:latin typeface="Franklin Gothic Medium" panose="020B0603020102020204" pitchFamily="34" charset="0"/>
            </a:endParaRPr>
          </a:p>
          <a:p>
            <a:pPr lvl="2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pt-BR" sz="2700" smtClean="0">
                <a:latin typeface="Franklin Gothic Medium" panose="020B0603020102020204" pitchFamily="34" charset="0"/>
              </a:rPr>
              <a:t> maior planejamento; </a:t>
            </a:r>
          </a:p>
          <a:p>
            <a:pPr lvl="2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pt-BR" sz="2700" smtClean="0">
                <a:latin typeface="Franklin Gothic Medium" panose="020B0603020102020204" pitchFamily="34" charset="0"/>
              </a:rPr>
              <a:t> capacidade operacional e capacitação de pessoal; </a:t>
            </a:r>
          </a:p>
          <a:p>
            <a:pPr lvl="2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pt-BR" sz="2700" b="1" smtClean="0">
                <a:solidFill>
                  <a:srgbClr val="A6A6A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anose="020B0603020102020204" pitchFamily="34" charset="0"/>
              </a:rPr>
              <a:t> obrigatoriedade de realizar chamamento público*</a:t>
            </a:r>
            <a:r>
              <a:rPr lang="en-US" altLang="pt-BR" sz="2700" smtClean="0">
                <a:latin typeface="Franklin Gothic Medium" panose="020B0603020102020204" pitchFamily="34" charset="0"/>
              </a:rPr>
              <a:t>;</a:t>
            </a:r>
          </a:p>
          <a:p>
            <a:pPr lvl="2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pt-BR" sz="2700" smtClean="0">
                <a:latin typeface="Franklin Gothic Medium" panose="020B0603020102020204" pitchFamily="34" charset="0"/>
              </a:rPr>
              <a:t> transparência ativa;</a:t>
            </a:r>
          </a:p>
          <a:p>
            <a:pPr lvl="2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pt-BR" sz="2700" smtClean="0">
                <a:latin typeface="Franklin Gothic Medium" panose="020B0603020102020204" pitchFamily="34" charset="0"/>
              </a:rPr>
              <a:t> desenvolvimento de programas de formação; </a:t>
            </a:r>
          </a:p>
          <a:p>
            <a:pPr lvl="2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pt-BR" sz="2700" b="1" smtClean="0">
                <a:solidFill>
                  <a:srgbClr val="A6A6A6"/>
                </a:solidFill>
                <a:latin typeface="Franklin Gothic Medium" panose="020B0603020102020204" pitchFamily="34" charset="0"/>
              </a:rPr>
              <a:t> </a:t>
            </a:r>
            <a:r>
              <a:rPr lang="en-US" altLang="pt-BR" sz="2700" b="1" smtClean="0">
                <a:solidFill>
                  <a:srgbClr val="A6A6A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anose="020B0603020102020204" pitchFamily="34" charset="0"/>
              </a:rPr>
              <a:t>ações de comunicação</a:t>
            </a:r>
            <a:r>
              <a:rPr lang="en-US" altLang="pt-BR" sz="2700" smtClean="0">
                <a:latin typeface="Franklin Gothic Medium" panose="020B0603020102020204" pitchFamily="34" charset="0"/>
              </a:rPr>
              <a:t>;</a:t>
            </a:r>
          </a:p>
          <a:p>
            <a:pPr lvl="2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pt-BR" sz="2700" smtClean="0">
                <a:latin typeface="Franklin Gothic Medium" panose="020B0603020102020204" pitchFamily="34" charset="0"/>
              </a:rPr>
              <a:t>criação de instâncias de participação social próprias para o debate sobre fomento e colaboração com OSCs.</a:t>
            </a:r>
            <a:endParaRPr lang="pt-BR" altLang="pt-BR" sz="2700" smtClean="0">
              <a:latin typeface="Franklin Gothic Medium" panose="020B0603020102020204" pitchFamily="34" charset="0"/>
            </a:endParaRPr>
          </a:p>
        </p:txBody>
      </p:sp>
      <p:sp>
        <p:nvSpPr>
          <p:cNvPr id="19459" name="CaixaDeTexto 3"/>
          <p:cNvSpPr txBox="1">
            <a:spLocks noChangeArrowheads="1"/>
          </p:cNvSpPr>
          <p:nvPr/>
        </p:nvSpPr>
        <p:spPr bwMode="auto">
          <a:xfrm>
            <a:off x="7624763" y="6611938"/>
            <a:ext cx="456723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pt-BR" altLang="pt-BR" sz="1300"/>
              <a:t>Fonte: DGI-CES-DDFEM-Ibram/MinC.</a:t>
            </a:r>
          </a:p>
        </p:txBody>
      </p:sp>
      <p:pic>
        <p:nvPicPr>
          <p:cNvPr id="19460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0813"/>
            <a:ext cx="121920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47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Franklin Gothic Medium" pitchFamily="34" charset="0"/>
              </a:rPr>
              <a:t>A </a:t>
            </a:r>
            <a:r>
              <a:rPr lang="en-US" dirty="0" err="1" smtClean="0">
                <a:latin typeface="Franklin Gothic Medium" pitchFamily="34" charset="0"/>
              </a:rPr>
              <a:t>que</a:t>
            </a:r>
            <a:r>
              <a:rPr lang="en-US" dirty="0" smtClean="0">
                <a:latin typeface="Franklin Gothic Medium" pitchFamily="34" charset="0"/>
              </a:rPr>
              <a:t> o marketing se </a:t>
            </a:r>
            <a:r>
              <a:rPr lang="en-US" dirty="0" err="1" smtClean="0">
                <a:latin typeface="Franklin Gothic Medium" pitchFamily="34" charset="0"/>
              </a:rPr>
              <a:t>aplica</a:t>
            </a:r>
            <a:r>
              <a:rPr lang="en-US" dirty="0" smtClean="0">
                <a:latin typeface="Franklin Gothic Medium" pitchFamily="34" charset="0"/>
              </a:rPr>
              <a:t>?</a:t>
            </a:r>
            <a:endParaRPr lang="en-US" dirty="0">
              <a:latin typeface="Franklin Gothic Medium" pitchFamily="34" charset="0"/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6085053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Marketing Museal– Parcerias no setor público (MROSC)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>
                <a:latin typeface="Franklin Gothic Medium" panose="020B0603020102020204" pitchFamily="34" charset="0"/>
              </a:rPr>
              <a:t>Instrumentos de celebração de parcerias na Administração Pública (cf. Lei Nº 13.019/2014 – MROSC):</a:t>
            </a:r>
          </a:p>
          <a:p>
            <a:r>
              <a:rPr lang="pt-BR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Com transferência de recursos ($)</a:t>
            </a:r>
          </a:p>
          <a:p>
            <a:pPr marL="0" indent="0">
              <a:buNone/>
            </a:pPr>
            <a:r>
              <a:rPr lang="pt-BR" dirty="0">
                <a:latin typeface="Franklin Gothic Medium" panose="020B0603020102020204" pitchFamily="34" charset="0"/>
              </a:rPr>
              <a:t>	</a:t>
            </a:r>
            <a:r>
              <a:rPr lang="pt-BR" b="1" u="sng" dirty="0" smtClean="0">
                <a:latin typeface="Franklin Gothic Medium" panose="020B0603020102020204" pitchFamily="34" charset="0"/>
              </a:rPr>
              <a:t>Acordo de Cooperação Técnica</a:t>
            </a:r>
            <a:r>
              <a:rPr lang="pt-BR" dirty="0" smtClean="0">
                <a:latin typeface="Franklin Gothic Medium" panose="020B0603020102020204" pitchFamily="34" charset="0"/>
              </a:rPr>
              <a:t>: parcerias com a 	Administração Pública;</a:t>
            </a:r>
          </a:p>
          <a:p>
            <a:pPr marL="0" indent="0">
              <a:buNone/>
            </a:pPr>
            <a:r>
              <a:rPr lang="pt-BR" dirty="0">
                <a:latin typeface="Franklin Gothic Medium" panose="020B0603020102020204" pitchFamily="34" charset="0"/>
              </a:rPr>
              <a:t>	</a:t>
            </a:r>
            <a:r>
              <a:rPr lang="pt-BR" b="1" u="sng" dirty="0" smtClean="0">
                <a:latin typeface="Franklin Gothic Medium" panose="020B0603020102020204" pitchFamily="34" charset="0"/>
              </a:rPr>
              <a:t>Termo de Colaboração ou de Fomento</a:t>
            </a:r>
            <a:r>
              <a:rPr lang="pt-BR" dirty="0" smtClean="0">
                <a:latin typeface="Franklin Gothic Medium" panose="020B0603020102020204" pitchFamily="34" charset="0"/>
              </a:rPr>
              <a:t>: parcerias com a	sociedade civil;</a:t>
            </a:r>
          </a:p>
          <a:p>
            <a:r>
              <a:rPr lang="pt-BR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Sem transferência de recursos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pt-BR" dirty="0" smtClean="0">
                <a:latin typeface="Franklin Gothic Medium" panose="020B0603020102020204" pitchFamily="34" charset="0"/>
              </a:rPr>
              <a:t>	</a:t>
            </a:r>
            <a:r>
              <a:rPr lang="pt-BR" sz="2800" b="1" u="sng" dirty="0">
                <a:latin typeface="Franklin Gothic Medium" panose="020B0603020102020204" pitchFamily="34" charset="0"/>
              </a:rPr>
              <a:t>Termo de Reciprocidade</a:t>
            </a:r>
            <a:r>
              <a:rPr lang="pt-BR" dirty="0" smtClean="0">
                <a:latin typeface="Franklin Gothic Medium" panose="020B0603020102020204" pitchFamily="34" charset="0"/>
              </a:rPr>
              <a:t>: </a:t>
            </a:r>
            <a:r>
              <a:rPr lang="pt-BR" sz="2800" dirty="0" smtClean="0">
                <a:latin typeface="Franklin Gothic Medium" panose="020B0603020102020204" pitchFamily="34" charset="0"/>
              </a:rPr>
              <a:t>com ambos </a:t>
            </a:r>
            <a:r>
              <a:rPr lang="pt-BR" sz="2800" dirty="0">
                <a:latin typeface="Franklin Gothic Medium" panose="020B0603020102020204" pitchFamily="34" charset="0"/>
              </a:rPr>
              <a:t>os tipos de </a:t>
            </a:r>
            <a:r>
              <a:rPr lang="pt-BR" sz="2800" dirty="0" smtClean="0">
                <a:latin typeface="Franklin Gothic Medium" panose="020B0603020102020204" pitchFamily="34" charset="0"/>
              </a:rPr>
              <a:t>instituições.</a:t>
            </a:r>
            <a:endParaRPr lang="pt-BR" sz="2800" dirty="0">
              <a:latin typeface="Franklin Gothic Medium" panose="020B0603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624689" y="6611818"/>
            <a:ext cx="45673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300" dirty="0" smtClean="0"/>
              <a:t>Fonte: DGI-CES-DDFEM-Ibram/MinC.</a:t>
            </a:r>
            <a:endParaRPr lang="pt-BR" sz="13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9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1875" cy="9430437"/>
          </a:xfrm>
        </p:spPr>
      </p:pic>
    </p:spTree>
    <p:extLst>
      <p:ext uri="{BB962C8B-B14F-4D97-AF65-F5344CB8AC3E}">
        <p14:creationId xmlns:p14="http://schemas.microsoft.com/office/powerpoint/2010/main" val="242397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09" y="0"/>
            <a:ext cx="5902659" cy="6896792"/>
          </a:xfrm>
        </p:spPr>
      </p:pic>
    </p:spTree>
    <p:extLst>
      <p:ext uri="{BB962C8B-B14F-4D97-AF65-F5344CB8AC3E}">
        <p14:creationId xmlns:p14="http://schemas.microsoft.com/office/powerpoint/2010/main" val="117891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406069"/>
            <a:ext cx="10515600" cy="1325563"/>
          </a:xfrm>
        </p:spPr>
        <p:txBody>
          <a:bodyPr>
            <a:normAutofit/>
          </a:bodyPr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Bibliografia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5" name="Espaço Reservado para Conteúdo 7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endParaRPr lang="es-ES" sz="2000" dirty="0" smtClean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endParaRPr lang="es-ES" sz="2000" dirty="0">
              <a:latin typeface="Franklin Gothic Medium" panose="020B0603020102020204" pitchFamily="34" charset="0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sz="half" idx="2"/>
          </p:nvPr>
        </p:nvSpPr>
        <p:spPr>
          <a:xfrm>
            <a:off x="914400" y="1649691"/>
            <a:ext cx="10439400" cy="4345756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>
                <a:latin typeface="Franklin Gothic Medium" pitchFamily="34" charset="0"/>
              </a:rPr>
              <a:t>ASSIR, Claudia et al; </a:t>
            </a:r>
            <a:r>
              <a:rPr lang="en-US" sz="1800" i="1" dirty="0" smtClean="0">
                <a:latin typeface="Franklin Gothic Medium" pitchFamily="34" charset="0"/>
              </a:rPr>
              <a:t>Marketing de </a:t>
            </a:r>
            <a:r>
              <a:rPr lang="en-US" sz="1800" i="1" dirty="0" err="1" smtClean="0">
                <a:latin typeface="Franklin Gothic Medium" pitchFamily="34" charset="0"/>
              </a:rPr>
              <a:t>Museus</a:t>
            </a:r>
            <a:r>
              <a:rPr lang="en-US" sz="1800" i="1" dirty="0" smtClean="0">
                <a:latin typeface="Franklin Gothic Medium" pitchFamily="34" charset="0"/>
              </a:rPr>
              <a:t>: </a:t>
            </a:r>
            <a:r>
              <a:rPr lang="en-US" sz="1800" i="1" dirty="0" err="1" smtClean="0">
                <a:latin typeface="Franklin Gothic Medium" pitchFamily="34" charset="0"/>
              </a:rPr>
              <a:t>uma</a:t>
            </a:r>
            <a:r>
              <a:rPr lang="en-US" sz="1800" i="1" dirty="0" smtClean="0">
                <a:latin typeface="Franklin Gothic Medium" pitchFamily="34" charset="0"/>
              </a:rPr>
              <a:t> </a:t>
            </a:r>
            <a:r>
              <a:rPr lang="en-US" sz="1800" i="1" dirty="0" err="1" smtClean="0">
                <a:latin typeface="Franklin Gothic Medium" pitchFamily="34" charset="0"/>
              </a:rPr>
              <a:t>análise</a:t>
            </a:r>
            <a:r>
              <a:rPr lang="en-US" sz="1800" dirty="0" smtClean="0">
                <a:latin typeface="Franklin Gothic Medium" pitchFamily="34" charset="0"/>
              </a:rPr>
              <a:t>; </a:t>
            </a:r>
            <a:r>
              <a:rPr lang="en-US" sz="1800" dirty="0" err="1" smtClean="0">
                <a:latin typeface="Franklin Gothic Medium" pitchFamily="34" charset="0"/>
              </a:rPr>
              <a:t>comunicação</a:t>
            </a:r>
            <a:r>
              <a:rPr lang="en-US" sz="1800" dirty="0" smtClean="0">
                <a:latin typeface="Franklin Gothic Medium" pitchFamily="34" charset="0"/>
              </a:rPr>
              <a:t> </a:t>
            </a:r>
            <a:r>
              <a:rPr lang="en-US" sz="1800" dirty="0" err="1" smtClean="0">
                <a:latin typeface="Franklin Gothic Medium" pitchFamily="34" charset="0"/>
              </a:rPr>
              <a:t>apresentada</a:t>
            </a:r>
            <a:r>
              <a:rPr lang="en-US" sz="1800" dirty="0" smtClean="0">
                <a:latin typeface="Franklin Gothic Medium" pitchFamily="34" charset="0"/>
              </a:rPr>
              <a:t> </a:t>
            </a:r>
            <a:r>
              <a:rPr lang="en-US" sz="1800" dirty="0" err="1" smtClean="0">
                <a:latin typeface="Franklin Gothic Medium" pitchFamily="34" charset="0"/>
              </a:rPr>
              <a:t>na</a:t>
            </a:r>
            <a:r>
              <a:rPr lang="en-US" sz="1800" dirty="0" smtClean="0">
                <a:latin typeface="Franklin Gothic Medium" pitchFamily="34" charset="0"/>
              </a:rPr>
              <a:t> VI </a:t>
            </a:r>
            <a:r>
              <a:rPr lang="en-US" sz="1800" dirty="0" err="1" smtClean="0">
                <a:latin typeface="Franklin Gothic Medium" pitchFamily="34" charset="0"/>
              </a:rPr>
              <a:t>Conferência</a:t>
            </a:r>
            <a:r>
              <a:rPr lang="en-US" sz="1800" dirty="0" smtClean="0">
                <a:latin typeface="Franklin Gothic Medium" pitchFamily="34" charset="0"/>
              </a:rPr>
              <a:t> </a:t>
            </a:r>
            <a:r>
              <a:rPr lang="en-US" sz="1800" dirty="0" err="1" smtClean="0">
                <a:latin typeface="Franklin Gothic Medium" pitchFamily="34" charset="0"/>
              </a:rPr>
              <a:t>Brasileira</a:t>
            </a:r>
            <a:r>
              <a:rPr lang="en-US" sz="1800" dirty="0" smtClean="0">
                <a:latin typeface="Franklin Gothic Medium" pitchFamily="34" charset="0"/>
              </a:rPr>
              <a:t> de </a:t>
            </a:r>
            <a:r>
              <a:rPr lang="en-US" sz="1800" dirty="0" err="1" smtClean="0">
                <a:latin typeface="Franklin Gothic Medium" pitchFamily="34" charset="0"/>
              </a:rPr>
              <a:t>Estudos</a:t>
            </a:r>
            <a:r>
              <a:rPr lang="en-US" sz="1800" dirty="0" smtClean="0">
                <a:latin typeface="Franklin Gothic Medium" pitchFamily="34" charset="0"/>
              </a:rPr>
              <a:t> </a:t>
            </a:r>
            <a:r>
              <a:rPr lang="en-US" sz="1800" dirty="0" err="1" smtClean="0">
                <a:latin typeface="Franklin Gothic Medium" pitchFamily="34" charset="0"/>
              </a:rPr>
              <a:t>em</a:t>
            </a:r>
            <a:r>
              <a:rPr lang="en-US" sz="1800" dirty="0" smtClean="0">
                <a:latin typeface="Franklin Gothic Medium" pitchFamily="34" charset="0"/>
              </a:rPr>
              <a:t> </a:t>
            </a:r>
            <a:r>
              <a:rPr lang="en-US" sz="1800" dirty="0" err="1" smtClean="0">
                <a:latin typeface="Franklin Gothic Medium" pitchFamily="34" charset="0"/>
              </a:rPr>
              <a:t>Comunicação</a:t>
            </a:r>
            <a:r>
              <a:rPr lang="en-US" sz="1800" dirty="0" smtClean="0">
                <a:latin typeface="Franklin Gothic Medium" pitchFamily="34" charset="0"/>
              </a:rPr>
              <a:t> e Mercado; 2016</a:t>
            </a:r>
          </a:p>
          <a:p>
            <a:r>
              <a:rPr lang="en-US" sz="1800" dirty="0" smtClean="0">
                <a:latin typeface="Franklin Gothic Medium" pitchFamily="34" charset="0"/>
              </a:rPr>
              <a:t>BLACKALL, Simon, MEEK, Jan. </a:t>
            </a:r>
            <a:r>
              <a:rPr lang="en-US" sz="1800" i="1" dirty="0" smtClean="0">
                <a:latin typeface="Franklin Gothic Medium" pitchFamily="34" charset="0"/>
              </a:rPr>
              <a:t>Marketing the arts: every vital aspect of museum management</a:t>
            </a:r>
            <a:r>
              <a:rPr lang="en-US" sz="1800" dirty="0" smtClean="0">
                <a:latin typeface="Franklin Gothic Medium" pitchFamily="34" charset="0"/>
              </a:rPr>
              <a:t>, ICOM, London, The Watermark Press, 1992.</a:t>
            </a:r>
            <a:endParaRPr lang="pt-BR" sz="1800" dirty="0" smtClean="0">
              <a:latin typeface="Franklin Gothic Medium" pitchFamily="34" charset="0"/>
            </a:endParaRPr>
          </a:p>
          <a:p>
            <a:r>
              <a:rPr lang="en-US" sz="1800" dirty="0" smtClean="0">
                <a:latin typeface="Franklin Gothic Medium" pitchFamily="34" charset="0"/>
              </a:rPr>
              <a:t>FRENCH, </a:t>
            </a:r>
            <a:r>
              <a:rPr lang="en-US" sz="1800" dirty="0" err="1" smtClean="0">
                <a:latin typeface="Franklin Gothic Medium" pitchFamily="34" charset="0"/>
              </a:rPr>
              <a:t>Ylva</a:t>
            </a:r>
            <a:r>
              <a:rPr lang="en-US" sz="1800" dirty="0" smtClean="0">
                <a:latin typeface="Franklin Gothic Medium" pitchFamily="34" charset="0"/>
              </a:rPr>
              <a:t>. </a:t>
            </a:r>
            <a:r>
              <a:rPr lang="en-US" sz="1800" i="1" dirty="0" smtClean="0">
                <a:latin typeface="Franklin Gothic Medium" pitchFamily="34" charset="0"/>
              </a:rPr>
              <a:t>Marketing and Public Relations for Museums, Galleries, cultural and heritage attractions</a:t>
            </a:r>
            <a:r>
              <a:rPr lang="en-US" sz="1800" dirty="0" smtClean="0">
                <a:latin typeface="Franklin Gothic Medium" pitchFamily="34" charset="0"/>
              </a:rPr>
              <a:t>, Taylor &amp; Francis USA, 2011.</a:t>
            </a:r>
            <a:endParaRPr lang="pt-BR" sz="1800" dirty="0" smtClean="0">
              <a:latin typeface="Franklin Gothic Medium" pitchFamily="34" charset="0"/>
            </a:endParaRPr>
          </a:p>
          <a:p>
            <a:r>
              <a:rPr lang="en-US" sz="1800" dirty="0" smtClean="0">
                <a:latin typeface="Franklin Gothic Medium" pitchFamily="34" charset="0"/>
              </a:rPr>
              <a:t>MCLEAN, Fiona, </a:t>
            </a:r>
            <a:r>
              <a:rPr lang="en-US" sz="1800" i="1" dirty="0" smtClean="0">
                <a:latin typeface="Franklin Gothic Medium" pitchFamily="34" charset="0"/>
              </a:rPr>
              <a:t>Marketing the Museum</a:t>
            </a:r>
            <a:r>
              <a:rPr lang="en-US" sz="1800" dirty="0" smtClean="0">
                <a:latin typeface="Franklin Gothic Medium" pitchFamily="34" charset="0"/>
              </a:rPr>
              <a:t>, London, </a:t>
            </a:r>
            <a:r>
              <a:rPr lang="en-US" sz="1800" dirty="0" err="1" smtClean="0">
                <a:latin typeface="Franklin Gothic Medium" pitchFamily="34" charset="0"/>
              </a:rPr>
              <a:t>Routledge</a:t>
            </a:r>
            <a:r>
              <a:rPr lang="en-US" sz="1800" dirty="0" smtClean="0">
                <a:latin typeface="Franklin Gothic Medium" pitchFamily="34" charset="0"/>
              </a:rPr>
              <a:t>, 1997.</a:t>
            </a:r>
          </a:p>
          <a:p>
            <a:r>
              <a:rPr lang="pt-BR" sz="1800" dirty="0" smtClean="0">
                <a:latin typeface="Franklin Gothic Medium" pitchFamily="34" charset="0"/>
              </a:rPr>
              <a:t>MENDES, Luis Marcelo (org.), </a:t>
            </a:r>
            <a:r>
              <a:rPr lang="pt-BR" sz="1800" i="1" dirty="0" smtClean="0">
                <a:latin typeface="Franklin Gothic Medium" pitchFamily="34" charset="0"/>
              </a:rPr>
              <a:t>Reprograme: Comunicação, </a:t>
            </a:r>
            <a:r>
              <a:rPr lang="pt-BR" sz="1800" i="1" dirty="0" err="1" smtClean="0">
                <a:latin typeface="Franklin Gothic Medium" pitchFamily="34" charset="0"/>
              </a:rPr>
              <a:t>Branding</a:t>
            </a:r>
            <a:r>
              <a:rPr lang="pt-BR" sz="1800" i="1" dirty="0" smtClean="0">
                <a:latin typeface="Franklin Gothic Medium" pitchFamily="34" charset="0"/>
              </a:rPr>
              <a:t> e Cultura numa nova era de museus</a:t>
            </a:r>
            <a:r>
              <a:rPr lang="pt-BR" sz="1800" dirty="0" smtClean="0">
                <a:latin typeface="Franklin Gothic Medium" pitchFamily="34" charset="0"/>
              </a:rPr>
              <a:t>, Rio de Janeiro, 2012. </a:t>
            </a:r>
          </a:p>
          <a:p>
            <a:r>
              <a:rPr lang="pt-BR" sz="1800" dirty="0" smtClean="0">
                <a:latin typeface="Franklin Gothic Medium" pitchFamily="34" charset="0"/>
              </a:rPr>
              <a:t>MORK, </a:t>
            </a:r>
            <a:r>
              <a:rPr lang="pt-BR" sz="1800" dirty="0" err="1" smtClean="0">
                <a:latin typeface="Franklin Gothic Medium" pitchFamily="34" charset="0"/>
              </a:rPr>
              <a:t>Paal</a:t>
            </a:r>
            <a:r>
              <a:rPr lang="pt-BR" sz="1800" dirty="0" smtClean="0">
                <a:latin typeface="Franklin Gothic Medium" pitchFamily="34" charset="0"/>
              </a:rPr>
              <a:t>, “Marketing”, </a:t>
            </a:r>
            <a:r>
              <a:rPr lang="pt-BR" sz="1800" i="1" dirty="0" smtClean="0">
                <a:latin typeface="Franklin Gothic Medium" pitchFamily="34" charset="0"/>
              </a:rPr>
              <a:t>BOYLAN, Patrick J., Como gerir um museu: Manual Prático</a:t>
            </a:r>
            <a:r>
              <a:rPr lang="pt-BR" sz="1800" dirty="0" smtClean="0">
                <a:latin typeface="Franklin Gothic Medium" pitchFamily="34" charset="0"/>
              </a:rPr>
              <a:t>, Paris, ICOM, 2004.</a:t>
            </a:r>
          </a:p>
          <a:p>
            <a:r>
              <a:rPr lang="pt-BR" sz="1900" dirty="0">
                <a:latin typeface="Franklin Gothic Medium" pitchFamily="34" charset="0"/>
              </a:rPr>
              <a:t>NASCIMENTO, Camila Leoni. </a:t>
            </a:r>
            <a:r>
              <a:rPr lang="pt-BR" sz="1900" i="1" dirty="0">
                <a:latin typeface="Franklin Gothic Medium" pitchFamily="34" charset="0"/>
              </a:rPr>
              <a:t>Aspectos da atividade de promoção de Marketing nos serviços turísticos de museus</a:t>
            </a:r>
            <a:r>
              <a:rPr lang="pt-BR" sz="1900" dirty="0">
                <a:latin typeface="Franklin Gothic Medium" pitchFamily="34" charset="0"/>
              </a:rPr>
              <a:t>. São Paulo, 2002. Programa e Pós-graduação em Administração. Universidade de São Paulo. Dissertação de Mestrado.</a:t>
            </a:r>
          </a:p>
          <a:p>
            <a:endParaRPr lang="pt-BR" dirty="0" smtClean="0">
              <a:latin typeface="Franklin Gothic Medium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8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406069"/>
            <a:ext cx="10515600" cy="1325563"/>
          </a:xfrm>
        </p:spPr>
        <p:txBody>
          <a:bodyPr>
            <a:normAutofit/>
          </a:bodyPr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Bibliografia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sp>
        <p:nvSpPr>
          <p:cNvPr id="5" name="Espaço Reservado para Conteúdo 7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endParaRPr lang="es-ES" sz="2000" dirty="0" smtClean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endParaRPr lang="es-ES" sz="2000" dirty="0">
              <a:latin typeface="Franklin Gothic Medium" panose="020B0603020102020204" pitchFamily="34" charset="0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sz="half" idx="2"/>
          </p:nvPr>
        </p:nvSpPr>
        <p:spPr>
          <a:xfrm>
            <a:off x="876300" y="1731632"/>
            <a:ext cx="10439400" cy="434575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900" dirty="0" smtClean="0">
                <a:latin typeface="Franklin Gothic Medium" pitchFamily="34" charset="0"/>
              </a:rPr>
              <a:t>KLOTER, Philip, KLOTER, Neil, KLOTER, Wendy; </a:t>
            </a:r>
            <a:r>
              <a:rPr lang="en-US" sz="2900" i="1" dirty="0" smtClean="0">
                <a:latin typeface="Franklin Gothic Medium" pitchFamily="34" charset="0"/>
              </a:rPr>
              <a:t>Museum Strategy and Marketing: designing missions, building audiences, generating revenue &amp; resources</a:t>
            </a:r>
            <a:r>
              <a:rPr lang="en-US" sz="2900" dirty="0" smtClean="0">
                <a:latin typeface="Franklin Gothic Medium" pitchFamily="34" charset="0"/>
              </a:rPr>
              <a:t>. John Wiley, 2008.</a:t>
            </a:r>
          </a:p>
          <a:p>
            <a:pPr>
              <a:lnSpc>
                <a:spcPct val="120000"/>
              </a:lnSpc>
            </a:pPr>
            <a:r>
              <a:rPr lang="en-US" sz="2900" dirty="0" smtClean="0">
                <a:latin typeface="Franklin Gothic Medium" pitchFamily="34" charset="0"/>
              </a:rPr>
              <a:t>KLOTER, P; KELLER, K. L.; </a:t>
            </a:r>
            <a:r>
              <a:rPr lang="en-US" sz="2900" i="1" dirty="0" err="1" smtClean="0">
                <a:latin typeface="Franklin Gothic Medium" pitchFamily="34" charset="0"/>
              </a:rPr>
              <a:t>Administração</a:t>
            </a:r>
            <a:r>
              <a:rPr lang="en-US" sz="2900" i="1" dirty="0" smtClean="0">
                <a:latin typeface="Franklin Gothic Medium" pitchFamily="34" charset="0"/>
              </a:rPr>
              <a:t> de Marketing: a </a:t>
            </a:r>
            <a:r>
              <a:rPr lang="en-US" sz="2900" i="1" dirty="0" err="1" smtClean="0">
                <a:latin typeface="Franklin Gothic Medium" pitchFamily="34" charset="0"/>
              </a:rPr>
              <a:t>bíblia</a:t>
            </a:r>
            <a:r>
              <a:rPr lang="en-US" sz="2900" i="1" dirty="0" smtClean="0">
                <a:latin typeface="Franklin Gothic Medium" pitchFamily="34" charset="0"/>
              </a:rPr>
              <a:t> do marketing</a:t>
            </a:r>
            <a:r>
              <a:rPr lang="en-US" sz="2900" dirty="0" smtClean="0">
                <a:latin typeface="Franklin Gothic Medium" pitchFamily="34" charset="0"/>
              </a:rPr>
              <a:t>; 12a </a:t>
            </a:r>
            <a:r>
              <a:rPr lang="en-US" sz="2900" dirty="0" err="1" smtClean="0">
                <a:latin typeface="Franklin Gothic Medium" pitchFamily="34" charset="0"/>
              </a:rPr>
              <a:t>edição</a:t>
            </a:r>
            <a:r>
              <a:rPr lang="en-US" sz="2900" dirty="0" smtClean="0">
                <a:latin typeface="Franklin Gothic Medium" pitchFamily="34" charset="0"/>
              </a:rPr>
              <a:t>; São Paulo: Prentice Hall </a:t>
            </a:r>
            <a:r>
              <a:rPr lang="en-US" sz="2900" dirty="0" err="1" smtClean="0">
                <a:latin typeface="Franklin Gothic Medium" pitchFamily="34" charset="0"/>
              </a:rPr>
              <a:t>Brasil</a:t>
            </a:r>
            <a:r>
              <a:rPr lang="en-US" sz="2900" dirty="0" smtClean="0">
                <a:latin typeface="Franklin Gothic Medium" pitchFamily="34" charset="0"/>
              </a:rPr>
              <a:t>, 2006.</a:t>
            </a:r>
            <a:endParaRPr lang="pt-BR" sz="2900" dirty="0" smtClean="0">
              <a:latin typeface="Franklin Gothic Medium" pitchFamily="34" charset="0"/>
            </a:endParaRPr>
          </a:p>
          <a:p>
            <a:pPr>
              <a:lnSpc>
                <a:spcPct val="120000"/>
              </a:lnSpc>
            </a:pPr>
            <a:r>
              <a:rPr lang="pt-BR" sz="2900" dirty="0" smtClean="0">
                <a:latin typeface="Franklin Gothic Medium" pitchFamily="34" charset="0"/>
              </a:rPr>
              <a:t>ROCHA, Ana Cristina Souza; </a:t>
            </a:r>
            <a:r>
              <a:rPr lang="pt-BR" sz="2900" i="1" dirty="0" smtClean="0">
                <a:latin typeface="Franklin Gothic Medium" pitchFamily="34" charset="0"/>
              </a:rPr>
              <a:t>Gestão e Estratégias de Marketing em Museus de Arte: Museu de Arte Contemporânea da USP</a:t>
            </a:r>
            <a:r>
              <a:rPr lang="pt-BR" sz="2900" dirty="0" smtClean="0">
                <a:latin typeface="Franklin Gothic Medium" pitchFamily="34" charset="0"/>
              </a:rPr>
              <a:t>; Universidade São Marcos; Programa de Pós-Graduação Educação, Administração e Comunicação São Paulo; 2008.</a:t>
            </a:r>
          </a:p>
          <a:p>
            <a:pPr>
              <a:lnSpc>
                <a:spcPct val="120000"/>
              </a:lnSpc>
            </a:pPr>
            <a:r>
              <a:rPr lang="pt-BR" sz="2900" dirty="0" smtClean="0">
                <a:latin typeface="Franklin Gothic Medium" pitchFamily="34" charset="0"/>
              </a:rPr>
              <a:t>SEBRAE/DF, </a:t>
            </a:r>
            <a:r>
              <a:rPr lang="pt-BR" sz="2900" i="1" dirty="0" smtClean="0">
                <a:latin typeface="Franklin Gothic Medium" pitchFamily="34" charset="0"/>
              </a:rPr>
              <a:t>Como gerenciar seu negócio: manual do participante</a:t>
            </a:r>
            <a:r>
              <a:rPr lang="pt-BR" sz="2900" dirty="0" smtClean="0">
                <a:latin typeface="Franklin Gothic Medium" pitchFamily="34" charset="0"/>
              </a:rPr>
              <a:t>, 2014.</a:t>
            </a:r>
          </a:p>
          <a:p>
            <a:pPr>
              <a:lnSpc>
                <a:spcPct val="120000"/>
              </a:lnSpc>
            </a:pPr>
            <a:r>
              <a:rPr lang="en-US" sz="2900" dirty="0" smtClean="0">
                <a:latin typeface="Franklin Gothic Medium" pitchFamily="34" charset="0"/>
              </a:rPr>
              <a:t>WALLACE, Margot A. </a:t>
            </a:r>
            <a:r>
              <a:rPr lang="en-US" sz="2900" i="1" dirty="0" smtClean="0">
                <a:latin typeface="Franklin Gothic Medium" pitchFamily="34" charset="0"/>
              </a:rPr>
              <a:t>Museum branding: how to create, maintain image, loyalty and support</a:t>
            </a:r>
            <a:r>
              <a:rPr lang="en-US" sz="2900" dirty="0" smtClean="0">
                <a:latin typeface="Franklin Gothic Medium" pitchFamily="34" charset="0"/>
              </a:rPr>
              <a:t>, Oxford, Altamira Press, 2000.</a:t>
            </a:r>
            <a:endParaRPr lang="pt-BR" sz="2900" dirty="0" smtClean="0">
              <a:latin typeface="Franklin Gothic Medium" pitchFamily="34" charset="0"/>
            </a:endParaRP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8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16" y="5241445"/>
            <a:ext cx="10058400" cy="1437783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598" y="2530143"/>
            <a:ext cx="121920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pt-BR" sz="4200" b="1" dirty="0" smtClean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Muito obrigada pela atenção!</a:t>
            </a:r>
            <a:endParaRPr lang="pt-BR" sz="4200" b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27716" y="3950763"/>
            <a:ext cx="12192000" cy="141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ts val="1000"/>
              </a:spcBef>
            </a:pPr>
            <a:r>
              <a:rPr lang="pt-BR" altLang="pt-BR" sz="1500" b="1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+mn-cs"/>
              </a:rPr>
              <a:t>Rosângela Cavalcanti Nuto</a:t>
            </a:r>
          </a:p>
          <a:p>
            <a:pPr algn="ctr">
              <a:lnSpc>
                <a:spcPct val="70000"/>
              </a:lnSpc>
              <a:spcBef>
                <a:spcPts val="1000"/>
              </a:spcBef>
            </a:pPr>
            <a:r>
              <a:rPr lang="pt-BR" altLang="pt-BR" sz="1500" b="1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+mn-cs"/>
              </a:rPr>
              <a:t>rosangela.nuto@museus.gov.br </a:t>
            </a:r>
          </a:p>
          <a:p>
            <a:pPr algn="ctr">
              <a:lnSpc>
                <a:spcPct val="70000"/>
              </a:lnSpc>
              <a:spcBef>
                <a:spcPts val="1000"/>
              </a:spcBef>
            </a:pPr>
            <a:endParaRPr lang="pt-BR" altLang="pt-BR" sz="1500" b="1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  <a:cs typeface="+mn-cs"/>
            </a:endParaRPr>
          </a:p>
          <a:p>
            <a:pPr algn="ctr">
              <a:lnSpc>
                <a:spcPct val="70000"/>
              </a:lnSpc>
              <a:spcBef>
                <a:spcPts val="1000"/>
              </a:spcBef>
            </a:pPr>
            <a:r>
              <a:rPr lang="pt-BR" altLang="pt-BR" sz="1500" b="1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+mn-cs"/>
              </a:rPr>
              <a:t>Priscila Borges</a:t>
            </a:r>
          </a:p>
          <a:p>
            <a:pPr algn="ctr">
              <a:lnSpc>
                <a:spcPct val="70000"/>
              </a:lnSpc>
              <a:spcBef>
                <a:spcPts val="1000"/>
              </a:spcBef>
            </a:pPr>
            <a:r>
              <a:rPr lang="pt-BR" altLang="pt-BR" sz="1500" b="1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  <a:cs typeface="+mn-cs"/>
              </a:rPr>
              <a:t>priscila.borges@museus.gov.br 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4599" cy="1698171"/>
          </a:xfrm>
          <a:prstGeom prst="rect">
            <a:avLst/>
          </a:prstGeom>
        </p:spPr>
      </p:pic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1569493" y="258661"/>
            <a:ext cx="884374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27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Marketing Museal: </a:t>
            </a:r>
          </a:p>
          <a:p>
            <a:pPr algn="ctr"/>
            <a:r>
              <a:rPr lang="pt-BR" altLang="pt-BR" sz="27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estratégias para a dinamização e a sustentabilidade do setor museológico</a:t>
            </a:r>
          </a:p>
        </p:txBody>
      </p:sp>
    </p:spTree>
    <p:extLst>
      <p:ext uri="{BB962C8B-B14F-4D97-AF65-F5344CB8AC3E}">
        <p14:creationId xmlns:p14="http://schemas.microsoft.com/office/powerpoint/2010/main" val="94229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2806" y="94192"/>
            <a:ext cx="10515600" cy="1325563"/>
          </a:xfrm>
        </p:spPr>
        <p:txBody>
          <a:bodyPr/>
          <a:lstStyle/>
          <a:p>
            <a:r>
              <a:rPr lang="pt-BR" b="1" dirty="0" smtClean="0">
                <a:latin typeface="Franklin Gothic Medium" panose="020B0603020102020204" pitchFamily="34" charset="0"/>
              </a:rPr>
              <a:t>Evolução do Marketing</a:t>
            </a:r>
            <a:endParaRPr lang="pt-BR" b="1" dirty="0">
              <a:latin typeface="Franklin Gothic Medium" panose="020B06030201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659"/>
            <a:ext cx="12192000" cy="357341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626081"/>
              </p:ext>
            </p:extLst>
          </p:nvPr>
        </p:nvGraphicFramePr>
        <p:xfrm>
          <a:off x="5910606" y="1177808"/>
          <a:ext cx="5960453" cy="5160131"/>
        </p:xfrm>
        <a:graphic>
          <a:graphicData uri="http://schemas.openxmlformats.org/drawingml/2006/table">
            <a:tbl>
              <a:tblPr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tblPr>
              <a:tblGrid>
                <a:gridCol w="1831178"/>
                <a:gridCol w="2011797"/>
                <a:gridCol w="2117478"/>
              </a:tblGrid>
              <a:tr h="268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FFFF"/>
                          </a:solidFill>
                          <a:latin typeface="Franklin Gothic Medium"/>
                          <a:ea typeface="Calibri"/>
                          <a:cs typeface="Times New Roman"/>
                        </a:rPr>
                        <a:t>MARKETING 1.0</a:t>
                      </a:r>
                      <a:endParaRPr lang="pt-B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3759" marR="103759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FFFF"/>
                          </a:solidFill>
                          <a:latin typeface="Franklin Gothic Medium"/>
                          <a:ea typeface="Calibri"/>
                          <a:cs typeface="Times New Roman"/>
                        </a:rPr>
                        <a:t>MARKETING 2.0</a:t>
                      </a:r>
                      <a:endParaRPr lang="pt-B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3759" marR="1037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rgbClr val="FFFFFF"/>
                          </a:solidFill>
                          <a:latin typeface="Franklin Gothic Medium"/>
                          <a:ea typeface="Calibri"/>
                          <a:cs typeface="Times New Roman"/>
                        </a:rPr>
                        <a:t>MARKETING 3.0</a:t>
                      </a:r>
                      <a:endParaRPr lang="pt-B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3759" marR="103759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536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Franklin Gothic Medium"/>
                          <a:ea typeface="Calibri"/>
                          <a:cs typeface="Times New Roman"/>
                        </a:rPr>
                        <a:t>É a era dos </a:t>
                      </a:r>
                      <a:r>
                        <a:rPr lang="pt-BR" sz="1600" dirty="0" smtClean="0">
                          <a:latin typeface="Franklin Gothic Medium"/>
                          <a:ea typeface="Calibri"/>
                          <a:cs typeface="Times New Roman"/>
                        </a:rPr>
                        <a:t>produtos (antes</a:t>
                      </a:r>
                      <a:r>
                        <a:rPr lang="pt-BR" sz="1600" baseline="0" dirty="0" smtClean="0">
                          <a:latin typeface="Franklin Gothic Medium"/>
                          <a:ea typeface="Calibri"/>
                          <a:cs typeface="Times New Roman"/>
                        </a:rPr>
                        <a:t> dos anos 20)</a:t>
                      </a:r>
                      <a:endParaRPr lang="pt-B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3759" marR="103759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Franklin Gothic Medium"/>
                          <a:ea typeface="Calibri"/>
                          <a:cs typeface="Times New Roman"/>
                        </a:rPr>
                        <a:t>É a era do </a:t>
                      </a:r>
                      <a:r>
                        <a:rPr lang="pt-BR" sz="1600" dirty="0" smtClean="0">
                          <a:latin typeface="Franklin Gothic Medium"/>
                          <a:ea typeface="Calibri"/>
                          <a:cs typeface="Times New Roman"/>
                        </a:rPr>
                        <a:t>consumidor (antes dos anos 50)</a:t>
                      </a:r>
                      <a:endParaRPr lang="pt-B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3759" marR="1037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Franklin Gothic Medium"/>
                          <a:ea typeface="Calibri"/>
                          <a:cs typeface="Times New Roman"/>
                        </a:rPr>
                        <a:t>É a era da </a:t>
                      </a:r>
                      <a:r>
                        <a:rPr lang="pt-BR" sz="1600" dirty="0" smtClean="0">
                          <a:latin typeface="Franklin Gothic Medium"/>
                          <a:ea typeface="Calibri"/>
                          <a:cs typeface="Times New Roman"/>
                        </a:rPr>
                        <a:t>sustentabilidade (segunda metade do século XX)</a:t>
                      </a:r>
                      <a:endParaRPr lang="pt-B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3759" marR="103759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8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3759" marR="103759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latin typeface="Franklin Gothic Medium"/>
                          <a:ea typeface="Calibri"/>
                          <a:cs typeface="Times New Roman"/>
                        </a:rPr>
                        <a:t>Implementação da segmentação de mercado</a:t>
                      </a:r>
                      <a:endParaRPr lang="pt-B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3759" marR="10375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latin typeface="Franklin Gothic Medium"/>
                          <a:ea typeface="Calibri"/>
                          <a:cs typeface="Times New Roman"/>
                        </a:rPr>
                        <a:t>Surgimento do neoconsumidor (acesso global às informações: internet, telefonia móvel e TV interativa – no novo mundo do varejo baseado no trinômio conectividade/</a:t>
                      </a:r>
                      <a:br>
                        <a:rPr lang="pt-BR" sz="1600" dirty="0">
                          <a:latin typeface="Franklin Gothic Medium"/>
                          <a:ea typeface="Calibri"/>
                          <a:cs typeface="Times New Roman"/>
                        </a:rPr>
                      </a:br>
                      <a:r>
                        <a:rPr lang="pt-BR" sz="1600" dirty="0">
                          <a:latin typeface="Franklin Gothic Medium"/>
                          <a:ea typeface="Calibri"/>
                          <a:cs typeface="Times New Roman"/>
                        </a:rPr>
                        <a:t>mobilidade/</a:t>
                      </a:r>
                      <a:br>
                        <a:rPr lang="pt-BR" sz="1600" dirty="0">
                          <a:latin typeface="Franklin Gothic Medium"/>
                          <a:ea typeface="Calibri"/>
                          <a:cs typeface="Times New Roman"/>
                        </a:rPr>
                      </a:br>
                      <a:r>
                        <a:rPr lang="pt-BR" sz="1600" dirty="0">
                          <a:latin typeface="Franklin Gothic Medium"/>
                          <a:ea typeface="Calibri"/>
                          <a:cs typeface="Times New Roman"/>
                        </a:rPr>
                        <a:t>interatividade. </a:t>
                      </a:r>
                      <a:br>
                        <a:rPr lang="pt-BR" sz="1600" dirty="0">
                          <a:latin typeface="Franklin Gothic Medium"/>
                          <a:ea typeface="Calibri"/>
                          <a:cs typeface="Times New Roman"/>
                        </a:rPr>
                      </a:br>
                      <a:r>
                        <a:rPr lang="pt-BR" sz="1600" dirty="0">
                          <a:latin typeface="Franklin Gothic Medium"/>
                          <a:ea typeface="Calibri"/>
                          <a:cs typeface="Times New Roman"/>
                        </a:rPr>
                        <a:t>Trata-se de criar um elo com o cliente.</a:t>
                      </a:r>
                      <a:endParaRPr lang="pt-B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3759" marR="103759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225458" y="6190237"/>
            <a:ext cx="5685148" cy="29540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t-BR" sz="1600" dirty="0" smtClean="0"/>
              <a:t>Fonte: Como gerenciar seu negócio: manual do participante, </a:t>
            </a:r>
            <a:r>
              <a:rPr lang="pt-BR" sz="1600" dirty="0" err="1" smtClean="0"/>
              <a:t>Sebrae</a:t>
            </a:r>
            <a:r>
              <a:rPr lang="pt-BR" sz="1600" dirty="0" smtClean="0"/>
              <a:t>/DF, 2014.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6881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7305</TotalTime>
  <Words>5905</Words>
  <Application>Microsoft Office PowerPoint</Application>
  <PresentationFormat>Widescreen</PresentationFormat>
  <Paragraphs>665</Paragraphs>
  <Slides>85</Slides>
  <Notes>79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85</vt:i4>
      </vt:variant>
    </vt:vector>
  </HeadingPairs>
  <TitlesOfParts>
    <vt:vector size="95" baseType="lpstr">
      <vt:lpstr>MS PGothic</vt:lpstr>
      <vt:lpstr>Arial</vt:lpstr>
      <vt:lpstr>Calibri</vt:lpstr>
      <vt:lpstr>Calibri Light</vt:lpstr>
      <vt:lpstr>Franklin Gothic Book</vt:lpstr>
      <vt:lpstr>Franklin Gothic Medium</vt:lpstr>
      <vt:lpstr>Open Sans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Marketing</vt:lpstr>
      <vt:lpstr>A que o marketing se aplica?</vt:lpstr>
      <vt:lpstr>A que o marketing se aplica?</vt:lpstr>
      <vt:lpstr>Evolução do Marketing</vt:lpstr>
      <vt:lpstr>As mudanças no Marketing</vt:lpstr>
      <vt:lpstr>Apresentação do PowerPoint</vt:lpstr>
      <vt:lpstr>MARKETING E O MERCADO</vt:lpstr>
      <vt:lpstr>AMBIENTE DE MARKETING</vt:lpstr>
      <vt:lpstr>BASES PARA ESTRATÉGIA DE MARKETING</vt:lpstr>
      <vt:lpstr>Segmentação: tipos</vt:lpstr>
      <vt:lpstr>Tipos de mercados</vt:lpstr>
      <vt:lpstr>Apresentação do PowerPoint</vt:lpstr>
      <vt:lpstr>BRANDING</vt:lpstr>
      <vt:lpstr>Apresentação do PowerPoint</vt:lpstr>
      <vt:lpstr>COMPOSTO DE MARKETING</vt:lpstr>
      <vt:lpstr>MIX DE COMUNICAÇÃO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Marketing: interfaces para a dinamização sustentável do setor museológico</vt:lpstr>
      <vt:lpstr>Conceito operacional de sustentabilidade – Programa Ibermuseus</vt:lpstr>
      <vt:lpstr>Museus: Dimensões da Sustentabilidade</vt:lpstr>
      <vt:lpstr>Museus: Dimensões da Sustentabilidade</vt:lpstr>
      <vt:lpstr>Apresentação do PowerPoint</vt:lpstr>
      <vt:lpstr>Apresentação do PowerPoint</vt:lpstr>
      <vt:lpstr>O que são museus sustentáveis?</vt:lpstr>
      <vt:lpstr>Marketing Museal  </vt:lpstr>
      <vt:lpstr>Por que Marketing Museal?</vt:lpstr>
      <vt:lpstr>Por que Marketing Museal?</vt:lpstr>
      <vt:lpstr>Por que Marketing Museal?</vt:lpstr>
      <vt:lpstr>Por que Marketing Museal?</vt:lpstr>
      <vt:lpstr>Definição preliminar</vt:lpstr>
      <vt:lpstr>Marketing Museal</vt:lpstr>
      <vt:lpstr>Estratégias</vt:lpstr>
      <vt:lpstr>Planejamento estratégico</vt:lpstr>
      <vt:lpstr>Planejamento estratégico</vt:lpstr>
      <vt:lpstr>BENEFÍCIOS DO PLANEJAMENTO</vt:lpstr>
      <vt:lpstr>Missão, Visão e Valores</vt:lpstr>
      <vt:lpstr>Missão, Visão e Valores</vt:lpstr>
      <vt:lpstr>Análise de mercado</vt:lpstr>
      <vt:lpstr>Público-alvo</vt:lpstr>
      <vt:lpstr>Público-alvo</vt:lpstr>
      <vt:lpstr>Público-alvo</vt:lpstr>
      <vt:lpstr>Público-alvo</vt:lpstr>
      <vt:lpstr>Segmentação</vt:lpstr>
      <vt:lpstr>Concorrentes</vt:lpstr>
      <vt:lpstr>Fornecedores</vt:lpstr>
      <vt:lpstr>FATORES QUE PREJUDICAM UM SERVIÇO</vt:lpstr>
      <vt:lpstr>FATOR DIFERENCIAL EM UM SERVIÇO</vt:lpstr>
      <vt:lpstr>Critérios para uma boa qualidade de serviços</vt:lpstr>
      <vt:lpstr>Ações de promoção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Marketing Museal – Parcerias no setor público (MROSC)</vt:lpstr>
      <vt:lpstr>Marco Regulatório das Organizações da Sociedade Civil (MROSC) </vt:lpstr>
      <vt:lpstr>Marketing Museal– Parcerias no setor público (MROSC)</vt:lpstr>
      <vt:lpstr>Marketing Museal– Parcerias no setor público (MROSC)</vt:lpstr>
      <vt:lpstr>Apresentação do PowerPoint</vt:lpstr>
      <vt:lpstr>Apresentação do PowerPoint</vt:lpstr>
      <vt:lpstr>Bibliografia</vt:lpstr>
      <vt:lpstr>Bibliografia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Priscila Rodrigues Borges</dc:creator>
  <cp:lastModifiedBy>Bruno Caldeira de Lima</cp:lastModifiedBy>
  <cp:revision>353</cp:revision>
  <cp:lastPrinted>2017-05-24T18:10:08Z</cp:lastPrinted>
  <dcterms:created xsi:type="dcterms:W3CDTF">2017-05-03T17:22:09Z</dcterms:created>
  <dcterms:modified xsi:type="dcterms:W3CDTF">2017-05-30T15:52:23Z</dcterms:modified>
</cp:coreProperties>
</file>